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1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9" r:id="rId4"/>
    <p:sldId id="372" r:id="rId5"/>
    <p:sldId id="399" r:id="rId6"/>
    <p:sldId id="334" r:id="rId7"/>
    <p:sldId id="280" r:id="rId8"/>
    <p:sldId id="393" r:id="rId9"/>
    <p:sldId id="394" r:id="rId10"/>
    <p:sldId id="395" r:id="rId11"/>
    <p:sldId id="403" r:id="rId12"/>
    <p:sldId id="401" r:id="rId13"/>
    <p:sldId id="400" r:id="rId14"/>
    <p:sldId id="404" r:id="rId15"/>
    <p:sldId id="287" r:id="rId16"/>
    <p:sldId id="409" r:id="rId17"/>
    <p:sldId id="408" r:id="rId18"/>
    <p:sldId id="410" r:id="rId19"/>
    <p:sldId id="426" r:id="rId20"/>
    <p:sldId id="427" r:id="rId21"/>
    <p:sldId id="420" r:id="rId22"/>
    <p:sldId id="288" r:id="rId23"/>
    <p:sldId id="432" r:id="rId24"/>
    <p:sldId id="434" r:id="rId25"/>
    <p:sldId id="289" r:id="rId26"/>
    <p:sldId id="375" r:id="rId27"/>
    <p:sldId id="270" r:id="rId28"/>
  </p:sldIdLst>
  <p:sldSz cx="12192000" cy="6858000"/>
  <p:notesSz cx="6797675" cy="9926638"/>
  <p:embeddedFontLst>
    <p:embeddedFont>
      <p:font typeface="함초롬바탕" panose="02030504000101010101" pitchFamily="18" charset="-127"/>
      <p:regular r:id="rId31"/>
      <p:bold r:id="rId32"/>
    </p:embeddedFont>
    <p:embeddedFont>
      <p:font typeface="Calisto MT" panose="02040603050505030304" pitchFamily="18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한컴 고딕" panose="02000500000000000000" pitchFamily="2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KoPubWorld돋움체 Bold" panose="020B0600000101010101" charset="-127"/>
      <p:bold r:id="rId47"/>
    </p:embeddedFont>
    <p:embeddedFont>
      <p:font typeface="HY신명조" panose="02030600000101010101" pitchFamily="18" charset="-127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7015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7" pos="483" userDrawn="1">
          <p15:clr>
            <a:srgbClr val="A4A3A4"/>
          </p15:clr>
        </p15:guide>
        <p15:guide id="9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38A9CE"/>
    <a:srgbClr val="051430"/>
    <a:srgbClr val="1C657C"/>
    <a:srgbClr val="010920"/>
    <a:srgbClr val="E2E2E2"/>
    <a:srgbClr val="98BAC0"/>
    <a:srgbClr val="2D586B"/>
    <a:srgbClr val="F9A818"/>
    <a:srgbClr val="1C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0" autoAdjust="0"/>
    <p:restoredTop sz="88167" autoAdjust="0"/>
  </p:normalViewPr>
  <p:slideViewPr>
    <p:cSldViewPr snapToGrid="0">
      <p:cViewPr varScale="1">
        <p:scale>
          <a:sx n="65" d="100"/>
          <a:sy n="65" d="100"/>
        </p:scale>
        <p:origin x="78" y="870"/>
      </p:cViewPr>
      <p:guideLst>
        <p:guide orient="horz" pos="4088"/>
        <p:guide pos="7015"/>
        <p:guide orient="horz" pos="686"/>
        <p:guide orient="horz" pos="1049"/>
        <p:guide pos="370"/>
        <p:guide orient="horz" pos="504"/>
        <p:guide pos="483"/>
        <p:guide orient="horz"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FD3DB-A7A5-4B8C-B3D1-204CD062BF5C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BE909-702C-403A-8F55-8FE458488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4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fld id="{E57355B9-9D7C-4CC1-97EB-A465385148B0}" type="datetimeFigureOut">
              <a:rPr lang="ko-KR" altLang="en-US" smtClean="0"/>
              <a:pPr/>
              <a:t>2022-03-30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fld id="{F0251D4A-E060-40E2-80F3-1901C94FE5C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Bold" panose="00000800000000000000" pitchFamily="2" charset="-127"/>
        <a:ea typeface="KoPubWorld돋움체 Bold" panose="000008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Bold" panose="00000800000000000000" pitchFamily="2" charset="-127"/>
        <a:ea typeface="KoPubWorld돋움체 Bold" panose="000008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Bold" panose="00000800000000000000" pitchFamily="2" charset="-127"/>
        <a:ea typeface="KoPubWorld돋움체 Bold" panose="000008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Bold" panose="00000800000000000000" pitchFamily="2" charset="-127"/>
        <a:ea typeface="KoPubWorld돋움체 Bold" panose="000008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Bold" panose="00000800000000000000" pitchFamily="2" charset="-127"/>
        <a:ea typeface="KoPubWorld돋움체 Bold" panose="000008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7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8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83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48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0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51D4A-E060-40E2-80F3-1901C94FE5C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16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1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22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2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4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3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5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1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pPr/>
              <a:t>2022-03-30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46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2F4C2E-5EB7-4DBA-BFBD-88E34B3306B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-1"/>
            <a:chExt cx="12192000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8E2EBD-DCAB-4E17-82DF-6B8F9AD985C3}"/>
                </a:ext>
              </a:extLst>
            </p:cNvPr>
            <p:cNvSpPr/>
            <p:nvPr userDrawn="1"/>
          </p:nvSpPr>
          <p:spPr>
            <a:xfrm rot="10800000">
              <a:off x="0" y="3193143"/>
              <a:ext cx="4991100" cy="3664856"/>
            </a:xfrm>
            <a:prstGeom prst="rect">
              <a:avLst/>
            </a:prstGeom>
            <a:gradFill flip="none" rotWithShape="1">
              <a:gsLst>
                <a:gs pos="4505">
                  <a:srgbClr val="010920"/>
                </a:gs>
                <a:gs pos="5000">
                  <a:srgbClr val="051430"/>
                </a:gs>
                <a:gs pos="49000">
                  <a:srgbClr val="010920"/>
                </a:gs>
                <a:gs pos="100000">
                  <a:srgbClr val="010920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D9236F9-F929-4946-894B-3B95B5D9BAA0}"/>
                </a:ext>
              </a:extLst>
            </p:cNvPr>
            <p:cNvSpPr/>
            <p:nvPr userDrawn="1"/>
          </p:nvSpPr>
          <p:spPr>
            <a:xfrm>
              <a:off x="0" y="1"/>
              <a:ext cx="4991100" cy="3429000"/>
            </a:xfrm>
            <a:prstGeom prst="rect">
              <a:avLst/>
            </a:prstGeom>
            <a:gradFill flip="none" rotWithShape="1">
              <a:gsLst>
                <a:gs pos="4505">
                  <a:srgbClr val="010920"/>
                </a:gs>
                <a:gs pos="5000">
                  <a:srgbClr val="051430"/>
                </a:gs>
                <a:gs pos="49000">
                  <a:srgbClr val="010920"/>
                </a:gs>
                <a:gs pos="100000">
                  <a:srgbClr val="010920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E0CBA3-8FDA-4AB3-8D67-1B6827422228}"/>
                </a:ext>
              </a:extLst>
            </p:cNvPr>
            <p:cNvSpPr/>
            <p:nvPr userDrawn="1"/>
          </p:nvSpPr>
          <p:spPr>
            <a:xfrm>
              <a:off x="4991100" y="-1"/>
              <a:ext cx="7200900" cy="6858000"/>
            </a:xfrm>
            <a:prstGeom prst="rect">
              <a:avLst/>
            </a:prstGeom>
            <a:solidFill>
              <a:srgbClr val="0109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940" y="3447854"/>
            <a:ext cx="3334965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117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25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6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4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63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" y="0"/>
            <a:ext cx="12190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4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838200" y="4518027"/>
            <a:ext cx="105156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pPr/>
              <a:t>2022-03-30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6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pPr/>
              <a:t>2022-03-30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03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5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0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7DDAE-FEE1-480B-B4DA-B033AC025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2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332" userDrawn="1">
          <p15:clr>
            <a:srgbClr val="FBAE40"/>
          </p15:clr>
        </p15:guide>
        <p15:guide id="5" pos="73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924D03-D54C-4755-8CB3-24D71908A4D4}"/>
              </a:ext>
            </a:extLst>
          </p:cNvPr>
          <p:cNvSpPr/>
          <p:nvPr userDrawn="1"/>
        </p:nvSpPr>
        <p:spPr>
          <a:xfrm>
            <a:off x="0" y="1"/>
            <a:ext cx="12192000" cy="1484312"/>
          </a:xfrm>
          <a:prstGeom prst="rect">
            <a:avLst/>
          </a:prstGeom>
          <a:solidFill>
            <a:srgbClr val="01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5135" y="115757"/>
            <a:ext cx="1521775" cy="1147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73337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332">
          <p15:clr>
            <a:srgbClr val="FBAE40"/>
          </p15:clr>
        </p15:guide>
        <p15:guide id="5" pos="73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F4621-98FA-4784-BEED-9E244E601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" y="0"/>
            <a:ext cx="12190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5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D9236F9-F929-4946-894B-3B95B5D9BAA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10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8896" y="2410907"/>
            <a:ext cx="3878811" cy="2924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9588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pPr/>
              <a:t>2022-03-30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52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6" r:id="rId7"/>
    <p:sldLayoutId id="2147483728" r:id="rId8"/>
    <p:sldLayoutId id="2147483734" r:id="rId9"/>
    <p:sldLayoutId id="2147483735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09" r:id="rId16"/>
    <p:sldLayoutId id="214748371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thewball.vc/all/themetave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314" y="3121479"/>
            <a:ext cx="643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sz="5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in Finance</a:t>
            </a:r>
            <a:endParaRPr lang="ko-KR" altLang="en-US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558" y="3977981"/>
            <a:ext cx="636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-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메타버스는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금융업에서 새로운 기회의 땅이 될 것인가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595737" y="2717069"/>
            <a:ext cx="2324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BareunDotumOTFPro 3" charset="-127"/>
              </a:rPr>
              <a:t>『Technical Report』</a:t>
            </a:r>
            <a:endParaRPr lang="en-US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BareunDotumOTFPro 3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경제 측면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601" y="6428621"/>
            <a:ext cx="5633128" cy="419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50000"/>
              </a:lnSpc>
              <a:defRPr sz="83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출처 </a:t>
            </a:r>
            <a:r>
              <a:rPr lang="en-US" altLang="ko-KR" dirty="0"/>
              <a:t>: 1)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Innovation UK(2018), “The Immersive Economy in the UK”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805509" y="1653827"/>
            <a:ext cx="10864406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AR </a:t>
            </a:r>
            <a:r>
              <a:rPr lang="ko-KR" altLang="en-US" sz="1400" dirty="0" smtClean="0"/>
              <a:t>등 </a:t>
            </a:r>
            <a:r>
              <a:rPr lang="ko-KR" altLang="en-US" sz="1400" dirty="0" err="1" smtClean="0"/>
              <a:t>실감기술의</a:t>
            </a:r>
            <a:r>
              <a:rPr lang="ko-KR" altLang="en-US" sz="1400" dirty="0" smtClean="0"/>
              <a:t> 발전으로 시공간 측면에서 </a:t>
            </a:r>
            <a:r>
              <a:rPr lang="ko-KR" altLang="en-US" sz="1400" dirty="0" err="1" smtClean="0"/>
              <a:t>경험영역이</a:t>
            </a:r>
            <a:r>
              <a:rPr lang="ko-KR" altLang="en-US" sz="1400" dirty="0" smtClean="0"/>
              <a:t> 확장되면서 </a:t>
            </a:r>
            <a:r>
              <a:rPr lang="ko-KR" altLang="en-US" sz="1400" b="1" dirty="0" smtClean="0"/>
              <a:t>실감 경제가</a:t>
            </a:r>
            <a:r>
              <a:rPr lang="en-US" altLang="ko-KR" sz="1400" b="1" dirty="0" smtClean="0"/>
              <a:t>(Immersive Economy)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부상중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우리나라는 </a:t>
            </a:r>
            <a:r>
              <a:rPr lang="ko-KR" altLang="en-US" sz="1400" b="1" dirty="0" smtClean="0"/>
              <a:t>가상융합경제 발전 전략</a:t>
            </a:r>
            <a:r>
              <a:rPr lang="en-US" altLang="ko-KR" sz="1400" b="1" dirty="0" smtClean="0"/>
              <a:t>(2020)</a:t>
            </a:r>
            <a:r>
              <a:rPr lang="ko-KR" altLang="en-US" sz="1400" b="1" dirty="0"/>
              <a:t> </a:t>
            </a:r>
            <a:r>
              <a:rPr lang="ko-KR" altLang="en-US" sz="1400" dirty="0" smtClean="0"/>
              <a:t>발표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경험 경제가 고도화 된 개념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개인화 된 경험에 대한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지불의사가</a:t>
            </a:r>
            <a:r>
              <a:rPr lang="ko-KR" altLang="en-US" sz="1400" dirty="0" smtClean="0">
                <a:sym typeface="Wingdings" panose="05000000000000000000" pitchFamily="2" charset="2"/>
              </a:rPr>
              <a:t> 높아짐에 따라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초개인화</a:t>
            </a:r>
            <a:r>
              <a:rPr lang="ko-KR" altLang="en-US" sz="1400" dirty="0" smtClean="0">
                <a:sym typeface="Wingdings" panose="05000000000000000000" pitchFamily="2" charset="2"/>
              </a:rPr>
              <a:t> 마케팅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개인화 상품 추천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제품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맞춤형 서비스 등을 제공하는 것이 경험 경제의 핵심</a:t>
            </a:r>
            <a:endParaRPr lang="en-US" altLang="ko-KR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300459" y="3074228"/>
            <a:ext cx="4051912" cy="1964014"/>
            <a:chOff x="675774" y="3064686"/>
            <a:chExt cx="3783709" cy="14648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522" y="3064687"/>
              <a:ext cx="2649961" cy="14159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74" y="3064686"/>
              <a:ext cx="1118872" cy="14648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16343" y="5090431"/>
            <a:ext cx="47677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indent="0" algn="ctr">
              <a:buNone/>
            </a:pPr>
            <a:r>
              <a:rPr lang="en-US" altLang="ko-KR" sz="1200" dirty="0" smtClean="0"/>
              <a:t>&lt;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Innovation UK(2018), “The Immersive Economy in the UK”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</a:p>
          <a:p>
            <a:pPr marL="0" indent="0" algn="ctr">
              <a:buNone/>
            </a:pP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가상융합발전전략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분야별 과제 추진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案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디지털 뉴딜 사업 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</a:t>
            </a:r>
            <a:r>
              <a:rPr lang="en-US" altLang="ko-KR" sz="12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28" y="2738817"/>
            <a:ext cx="4427142" cy="2940261"/>
          </a:xfrm>
          <a:prstGeom prst="rect">
            <a:avLst/>
          </a:prstGeom>
        </p:spPr>
      </p:pic>
      <p:sp>
        <p:nvSpPr>
          <p:cNvPr id="19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084" y="5898597"/>
            <a:ext cx="7970280" cy="560483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온라인 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오프라인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그리고 온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오프라인 혼합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최종은 가상 </a:t>
            </a:r>
            <a:r>
              <a:rPr lang="ko-KR" altLang="en-US" sz="1400" b="1" dirty="0" err="1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융합형태로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 진화할 것으로 전망</a:t>
            </a:r>
            <a:endParaRPr lang="ko-KR" altLang="en-US" sz="14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10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01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경제 측면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실감경제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601" y="6428621"/>
            <a:ext cx="5633128" cy="419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50000"/>
              </a:lnSpc>
              <a:defRPr sz="83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출처 </a:t>
            </a:r>
            <a:r>
              <a:rPr lang="en-US" altLang="ko-KR" dirty="0"/>
              <a:t>: 1)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The mobile future of augmented reality – Qualcomm Technologies,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Inc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Oct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805509" y="1653827"/>
            <a:ext cx="1086440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실감</a:t>
            </a:r>
            <a:r>
              <a:rPr lang="en-US" altLang="ko-KR" sz="1400" dirty="0" smtClean="0"/>
              <a:t>(Immersive)</a:t>
            </a:r>
            <a:r>
              <a:rPr lang="ko-KR" altLang="en-US" sz="1400" dirty="0" smtClean="0"/>
              <a:t>경제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19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511" y="5889544"/>
            <a:ext cx="7825426" cy="58057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lt1"/>
                </a:solidFill>
                <a:latin typeface="+mn-ea"/>
              </a:rPr>
              <a:t>전 산업과 사회 전반에 영향이 발생</a:t>
            </a:r>
            <a:r>
              <a:rPr lang="en-US" altLang="ko-KR" sz="1600" b="1" dirty="0" smtClean="0">
                <a:solidFill>
                  <a:schemeClr val="lt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lt1"/>
                </a:solidFill>
                <a:latin typeface="+mn-ea"/>
              </a:rPr>
              <a:t>혁신 창출의 테스트베드 기대</a:t>
            </a:r>
            <a:endParaRPr lang="ko-KR" altLang="en-US" sz="1600" b="1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466" t="4691" r="636" b="1002"/>
          <a:stretch/>
        </p:blipFill>
        <p:spPr>
          <a:xfrm>
            <a:off x="1303698" y="2162079"/>
            <a:ext cx="3851655" cy="32383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6129201" y="3159217"/>
            <a:ext cx="489130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실감에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인공지능을 추가하여 차별화된 경험 전달 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시공간을 뛰어넘는 새로운 경험 경제 체험이 가능</a:t>
            </a:r>
            <a:endParaRPr lang="en-US" altLang="ko-KR" sz="1400" b="1" u="sng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현실세계와 비슷하면서 자신 표현 가능한  </a:t>
            </a:r>
            <a:r>
              <a:rPr lang="ko-KR" altLang="en-US" sz="1400" dirty="0" err="1" smtClean="0"/>
              <a:t>아바타</a:t>
            </a:r>
            <a:r>
              <a:rPr lang="ko-KR" altLang="en-US" sz="1400" dirty="0" smtClean="0"/>
              <a:t> 제작이 가능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아바타</a:t>
            </a:r>
            <a:r>
              <a:rPr lang="ko-KR" altLang="en-US" sz="1400" dirty="0" smtClean="0"/>
              <a:t> 활동 공간을 가상으로 설계하고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경험을 위한 소비 발생</a:t>
            </a:r>
            <a:endParaRPr lang="en-US" altLang="ko-KR" sz="1400" dirty="0" smtClean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>
            <a:off x="6458810" y="2948922"/>
            <a:ext cx="4134370" cy="989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219729" y="2147033"/>
            <a:ext cx="4709223" cy="6748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en-US" altLang="ko-KR" sz="1727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“</a:t>
            </a:r>
            <a:r>
              <a:rPr kumimoji="1" lang="ko-KR" altLang="en-US" sz="1727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새로운 경험 경제 체험을 가능하게 </a:t>
            </a:r>
            <a:r>
              <a:rPr kumimoji="1" lang="ko-KR" altLang="en-US" sz="1727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할것</a:t>
            </a:r>
            <a:r>
              <a:rPr kumimoji="1" lang="en-US" altLang="ko-KR" sz="1727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”  </a:t>
            </a:r>
            <a:endParaRPr kumimoji="1" lang="en-US" altLang="ko-KR" sz="172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1"/>
            <a:r>
              <a:rPr kumimoji="1"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 </a:t>
            </a:r>
            <a:r>
              <a:rPr kumimoji="1"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Innovation UK</a:t>
            </a:r>
            <a:endParaRPr kumimoji="1"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3316" y="5351774"/>
            <a:ext cx="4852657" cy="4938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en-US" altLang="ko-KR" sz="11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Immersion, AI technologies are key for AR adoption, The mobile future of augmented reality1) - 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11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794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경제 측면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가상융합경제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805509" y="1699092"/>
            <a:ext cx="10864406" cy="606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새로운 </a:t>
            </a:r>
            <a:r>
              <a:rPr lang="ko-KR" altLang="en-US" sz="1400" dirty="0" err="1" smtClean="0"/>
              <a:t>경제가치의</a:t>
            </a:r>
            <a:r>
              <a:rPr lang="ko-KR" altLang="en-US" sz="1400" dirty="0" smtClean="0"/>
              <a:t> 핵심개념으로 경험이 등장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경험 가치는 오프라인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온라인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가상융합</a:t>
            </a:r>
            <a:r>
              <a:rPr lang="ko-KR" altLang="en-US" sz="1400" dirty="0" smtClean="0">
                <a:sym typeface="Wingdings" panose="05000000000000000000" pitchFamily="2" charset="2"/>
              </a:rPr>
              <a:t> 형태로 고도화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40" y="2629433"/>
            <a:ext cx="7740713" cy="31428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92225" y="5772279"/>
            <a:ext cx="69945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indent="0" algn="ctr">
              <a:buNone/>
            </a:pPr>
            <a:r>
              <a:rPr lang="en-US" altLang="ko-KR" sz="1200" dirty="0" smtClean="0"/>
              <a:t>&lt;  </a:t>
            </a:r>
            <a:r>
              <a:rPr lang="en-US" altLang="ko-KR" sz="1200" dirty="0" err="1" smtClean="0"/>
              <a:t>B..Joseph</a:t>
            </a:r>
            <a:r>
              <a:rPr lang="en-US" altLang="ko-KR" sz="1200" dirty="0" smtClean="0"/>
              <a:t> Pine and James H. Gilmore, “Welcome to the Experience Economy”, Harvard Business Review , </a:t>
            </a:r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SPRI </a:t>
            </a:r>
            <a:r>
              <a:rPr lang="ko-KR" altLang="en-US" sz="1200" dirty="0" smtClean="0"/>
              <a:t>분석자료</a:t>
            </a:r>
            <a:r>
              <a:rPr lang="en-US" altLang="ko-KR" sz="1200" dirty="0" smtClean="0"/>
              <a:t> &gt;</a:t>
            </a:r>
            <a:endParaRPr lang="en-US" altLang="ko-KR" sz="1200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12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69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기술 측면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범용기술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601" y="6428621"/>
            <a:ext cx="5633128" cy="419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50000"/>
              </a:lnSpc>
              <a:defRPr sz="83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출처 </a:t>
            </a:r>
            <a:r>
              <a:rPr lang="en-US" altLang="ko-KR" dirty="0"/>
              <a:t>: 1) </a:t>
            </a:r>
            <a:r>
              <a:rPr lang="en-US" altLang="ko-KR" sz="9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SPRi</a:t>
            </a:r>
            <a:r>
              <a:rPr lang="en-US" altLang="ko-KR" sz="9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소프트웨어 정책연구소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4472" y="5401232"/>
            <a:ext cx="7858403" cy="4914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+mn-ea"/>
                <a:cs typeface="함초롬바탕" panose="02030504000101010101" pitchFamily="18" charset="-127"/>
              </a:rPr>
              <a:t>[ </a:t>
            </a:r>
            <a:r>
              <a:rPr lang="ko-KR" altLang="en-US" sz="1200" dirty="0" smtClean="0">
                <a:latin typeface="+mn-ea"/>
                <a:cs typeface="함초롬바탕" panose="02030504000101010101" pitchFamily="18" charset="-127"/>
              </a:rPr>
              <a:t>복합 범용 기술</a:t>
            </a:r>
            <a:r>
              <a:rPr lang="en-US" altLang="ko-KR" sz="1200" dirty="0" smtClean="0">
                <a:latin typeface="+mn-ea"/>
                <a:cs typeface="함초롬바탕" panose="02030504000101010101" pitchFamily="18" charset="-127"/>
              </a:rPr>
              <a:t>(XR + D.N.A)</a:t>
            </a:r>
            <a:r>
              <a:rPr lang="ko-KR" altLang="en-US" sz="1200" dirty="0" smtClean="0">
                <a:latin typeface="+mn-ea"/>
                <a:cs typeface="함초롬바탕" panose="02030504000101010101" pitchFamily="18" charset="-127"/>
              </a:rPr>
              <a:t>을 </a:t>
            </a:r>
            <a:r>
              <a:rPr lang="ko-KR" altLang="en-US" sz="1200" dirty="0">
                <a:latin typeface="+mn-ea"/>
                <a:cs typeface="함초롬바탕" panose="02030504000101010101" pitchFamily="18" charset="-127"/>
              </a:rPr>
              <a:t>활용한 메타버스 </a:t>
            </a:r>
            <a:r>
              <a:rPr lang="ko-KR" altLang="en-US" sz="1200" dirty="0" smtClean="0">
                <a:latin typeface="+mn-ea"/>
                <a:cs typeface="함초롬바탕" panose="02030504000101010101" pitchFamily="18" charset="-127"/>
              </a:rPr>
              <a:t>구현</a:t>
            </a:r>
            <a:r>
              <a:rPr lang="en-US" altLang="ko-KR" sz="1200" baseline="30000" dirty="0" smtClean="0">
                <a:latin typeface="+mn-ea"/>
                <a:cs typeface="함초롬바탕" panose="02030504000101010101" pitchFamily="18" charset="-127"/>
              </a:rPr>
              <a:t>1)</a:t>
            </a:r>
            <a:r>
              <a:rPr lang="en-US" altLang="ko-KR" sz="1200" dirty="0" smtClean="0">
                <a:latin typeface="+mn-ea"/>
                <a:cs typeface="함초롬바탕" panose="02030504000101010101" pitchFamily="18" charset="-127"/>
              </a:rPr>
              <a:t> ]</a:t>
            </a:r>
            <a:r>
              <a:rPr lang="en-US" altLang="ko-KR" sz="1200" baseline="30000" dirty="0" smtClean="0">
                <a:latin typeface="+mn-ea"/>
                <a:cs typeface="함초롬바탕" panose="02030504000101010101" pitchFamily="18" charset="-127"/>
              </a:rPr>
              <a:t> </a:t>
            </a:r>
            <a:endParaRPr lang="en-US" altLang="ko-KR" sz="1200" baseline="300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9652" y="2961932"/>
            <a:ext cx="576367" cy="2429324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+mn-ea"/>
                <a:cs typeface="함초롬바탕" panose="02030504000101010101" pitchFamily="18" charset="-127"/>
              </a:rPr>
              <a:t>현실</a:t>
            </a:r>
            <a:endParaRPr lang="ko-KR" altLang="en-US" sz="12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17155" y="3398801"/>
            <a:ext cx="5093876" cy="19924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71426" y="2605519"/>
            <a:ext cx="872818" cy="290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9999"/>
                </a:solidFill>
                <a:latin typeface="+mn-ea"/>
                <a:cs typeface="함초롬바탕" panose="02030504000101010101" pitchFamily="18" charset="-127"/>
              </a:rPr>
              <a:t>현실 세계</a:t>
            </a:r>
            <a:endParaRPr lang="ko-KR" altLang="en-US" sz="1400" b="1" dirty="0">
              <a:solidFill>
                <a:srgbClr val="009999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9580" y="2605519"/>
            <a:ext cx="1455132" cy="29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  <a:latin typeface="+mn-ea"/>
                <a:cs typeface="함초롬바탕" panose="02030504000101010101" pitchFamily="18" charset="-127"/>
              </a:rPr>
              <a:t>메타버스 세계</a:t>
            </a:r>
            <a:endParaRPr lang="ko-KR" altLang="en-US" sz="1400" b="1" dirty="0">
              <a:solidFill>
                <a:srgbClr val="0070C0"/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139580" y="2961932"/>
            <a:ext cx="1455132" cy="2429324"/>
            <a:chOff x="9525000" y="3287278"/>
            <a:chExt cx="2231599" cy="3060000"/>
          </a:xfrm>
        </p:grpSpPr>
        <p:sp>
          <p:nvSpPr>
            <p:cNvPr id="24" name="직사각형 23"/>
            <p:cNvSpPr/>
            <p:nvPr/>
          </p:nvSpPr>
          <p:spPr>
            <a:xfrm>
              <a:off x="9525000" y="3287278"/>
              <a:ext cx="2231599" cy="30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+mn-ea"/>
                  <a:cs typeface="함초롬바탕" panose="02030504000101010101" pitchFamily="18" charset="-127"/>
                </a:rPr>
                <a:t>Real</a:t>
              </a:r>
            </a:p>
            <a:p>
              <a:pPr algn="ctr"/>
              <a:r>
                <a:rPr lang="en-US" altLang="ko-KR" sz="1200" b="1" dirty="0" smtClean="0">
                  <a:latin typeface="+mn-ea"/>
                  <a:cs typeface="함초롬바탕" panose="02030504000101010101" pitchFamily="18" charset="-127"/>
                </a:rPr>
                <a:t>World</a:t>
              </a:r>
              <a:endParaRPr lang="ko-KR" altLang="en-US" sz="1200" b="1" dirty="0">
                <a:latin typeface="+mn-ea"/>
                <a:cs typeface="함초롬바탕" panose="02030504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25000" y="3308971"/>
              <a:ext cx="1112520" cy="151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증강</a:t>
              </a:r>
              <a:endParaRPr lang="en-US" altLang="ko-KR" sz="1050" b="1" spc="-50" dirty="0" smtClean="0">
                <a:latin typeface="+mn-ea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현실</a:t>
              </a:r>
              <a:endParaRPr lang="ko-KR" altLang="en-US" sz="1050" b="1" spc="-50" dirty="0">
                <a:latin typeface="+mn-ea"/>
                <a:cs typeface="함초롬바탕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644079" y="3308971"/>
              <a:ext cx="1112520" cy="15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라이프</a:t>
              </a:r>
              <a:endParaRPr lang="en-US" altLang="ko-KR" sz="1050" b="1" spc="-50" dirty="0" smtClean="0">
                <a:latin typeface="+mn-ea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로깅</a:t>
              </a:r>
              <a:endParaRPr lang="ko-KR" altLang="en-US" sz="1050" b="1" spc="-50" dirty="0">
                <a:latin typeface="+mn-ea"/>
                <a:cs typeface="함초롬바탕" panose="02030504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525000" y="4825414"/>
              <a:ext cx="1112520" cy="151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50" b="1" spc="-50" dirty="0" smtClean="0">
                  <a:solidFill>
                    <a:schemeClr val="accent1">
                      <a:lumMod val="75000"/>
                    </a:schemeClr>
                  </a:solidFill>
                  <a:latin typeface="+mn-ea"/>
                  <a:cs typeface="함초롬바탕" panose="02030504000101010101" pitchFamily="18" charset="-127"/>
                </a:rPr>
                <a:t>미러</a:t>
              </a:r>
              <a:endParaRPr lang="en-US" altLang="ko-KR" sz="1050" b="1" spc="-5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sz="1050" b="1" spc="-50" dirty="0" smtClean="0">
                  <a:solidFill>
                    <a:schemeClr val="accent1">
                      <a:lumMod val="75000"/>
                    </a:schemeClr>
                  </a:solidFill>
                  <a:latin typeface="+mn-ea"/>
                  <a:cs typeface="함초롬바탕" panose="02030504000101010101" pitchFamily="18" charset="-127"/>
                </a:rPr>
                <a:t>월드</a:t>
              </a:r>
              <a:endParaRPr lang="ko-KR" altLang="en-US" sz="1050" b="1" spc="-50" dirty="0">
                <a:solidFill>
                  <a:schemeClr val="accent1">
                    <a:lumMod val="75000"/>
                  </a:schemeClr>
                </a:solidFill>
                <a:latin typeface="+mn-ea"/>
                <a:cs typeface="함초롬바탕" panose="02030504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644079" y="4825414"/>
              <a:ext cx="1112520" cy="1512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가상</a:t>
              </a:r>
              <a:endParaRPr lang="en-US" altLang="ko-KR" sz="1050" b="1" spc="-50" dirty="0" smtClean="0">
                <a:latin typeface="+mn-ea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sz="1050" b="1" spc="-50" dirty="0" smtClean="0">
                  <a:latin typeface="+mn-ea"/>
                  <a:cs typeface="함초롬바탕" panose="02030504000101010101" pitchFamily="18" charset="-127"/>
                </a:rPr>
                <a:t>세계</a:t>
              </a:r>
              <a:endParaRPr lang="ko-KR" altLang="en-US" sz="1050" b="1" spc="-50" dirty="0">
                <a:latin typeface="+mn-ea"/>
                <a:cs typeface="함초롬바탕" panose="0203050400010101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50635" y="5248387"/>
            <a:ext cx="852468" cy="2909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  <a:latin typeface="+mn-ea"/>
                <a:cs typeface="함초롬바탕" panose="02030504000101010101" pitchFamily="18" charset="-127"/>
              </a:rPr>
              <a:t>Software</a:t>
            </a:r>
            <a:endParaRPr lang="ko-KR" altLang="en-US" sz="1400" b="1" dirty="0">
              <a:solidFill>
                <a:srgbClr val="0070C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9026" y="3254548"/>
            <a:ext cx="914677" cy="2909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  <a:latin typeface="+mn-ea"/>
                <a:cs typeface="함초롬바탕" panose="02030504000101010101" pitchFamily="18" charset="-127"/>
              </a:rPr>
              <a:t>Hardware</a:t>
            </a:r>
            <a:endParaRPr lang="ko-KR" altLang="en-US" sz="1400" b="1" dirty="0">
              <a:solidFill>
                <a:srgbClr val="0070C0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917155" y="3066084"/>
            <a:ext cx="509387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83592" y="2861287"/>
            <a:ext cx="1959854" cy="2909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i="1" dirty="0" smtClean="0">
                <a:latin typeface="+mn-ea"/>
                <a:cs typeface="함초롬바탕" panose="02030504000101010101" pitchFamily="18" charset="-127"/>
              </a:rPr>
              <a:t>현실과</a:t>
            </a:r>
            <a:r>
              <a:rPr lang="en-US" altLang="ko-KR" sz="1400" b="1" i="1" dirty="0" smtClean="0"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400" b="1" i="1" dirty="0" smtClean="0">
                <a:latin typeface="+mn-ea"/>
                <a:cs typeface="함초롬바탕" panose="02030504000101010101" pitchFamily="18" charset="-127"/>
              </a:rPr>
              <a:t>가상 경계의 소멸</a:t>
            </a:r>
            <a:endParaRPr lang="ko-KR" altLang="en-US" sz="1400" b="1" i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80233" y="3465903"/>
            <a:ext cx="1690134" cy="3342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1400" b="1" spc="-50" dirty="0" smtClean="0">
                <a:latin typeface="+mn-ea"/>
                <a:cs typeface="함초롬바탕" panose="02030504000101010101" pitchFamily="18" charset="-127"/>
              </a:rPr>
              <a:t>네트워크 기술</a:t>
            </a:r>
            <a:r>
              <a:rPr lang="en-US" altLang="ko-KR" sz="1400" b="1" spc="-50" dirty="0" smtClean="0">
                <a:latin typeface="+mn-ea"/>
                <a:cs typeface="함초롬바탕" panose="02030504000101010101" pitchFamily="18" charset="-127"/>
              </a:rPr>
              <a:t>, 5G</a:t>
            </a:r>
            <a:endParaRPr lang="ko-KR" altLang="en-US" sz="1400" b="1" spc="-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80233" y="4977724"/>
            <a:ext cx="1690134" cy="334221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400" b="1" spc="-50" dirty="0" smtClean="0">
                <a:latin typeface="+mn-ea"/>
                <a:cs typeface="함초롬바탕" panose="02030504000101010101" pitchFamily="18" charset="-127"/>
              </a:rPr>
              <a:t>A.I.</a:t>
            </a:r>
            <a:endParaRPr lang="ko-KR" altLang="en-US" sz="1400" b="1" spc="-50" dirty="0"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917155" y="4395029"/>
            <a:ext cx="509387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980233" y="4221814"/>
            <a:ext cx="1690134" cy="334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1400" b="1" spc="-50" dirty="0" smtClean="0">
                <a:latin typeface="+mn-ea"/>
                <a:cs typeface="함초롬바탕" panose="02030504000101010101" pitchFamily="18" charset="-127"/>
              </a:rPr>
              <a:t>데이터 전송 및 분석</a:t>
            </a:r>
            <a:endParaRPr lang="ko-KR" altLang="en-US" sz="1400" b="1" spc="-5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1140480" y="1600682"/>
            <a:ext cx="1086440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+mj-ea"/>
                <a:ea typeface="+mj-ea"/>
              </a:rPr>
              <a:t>메타버스의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ko-KR" altLang="en-US" sz="1400" b="1" dirty="0" err="1" smtClean="0">
                <a:latin typeface="+mj-ea"/>
                <a:ea typeface="+mj-ea"/>
              </a:rPr>
              <a:t>범용기술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    - XR(</a:t>
            </a:r>
            <a:r>
              <a:rPr lang="en-US" altLang="ko-KR" sz="1400" dirty="0" err="1" smtClean="0">
                <a:latin typeface="+mj-ea"/>
                <a:ea typeface="+mj-ea"/>
              </a:rPr>
              <a:t>eXtended</a:t>
            </a:r>
            <a:r>
              <a:rPr lang="en-US" altLang="ko-KR" sz="1400" dirty="0" smtClean="0">
                <a:latin typeface="+mj-ea"/>
                <a:ea typeface="+mj-ea"/>
              </a:rPr>
              <a:t> Reality), </a:t>
            </a:r>
            <a:r>
              <a:rPr lang="en-US" altLang="ko-KR" sz="1400" dirty="0" smtClean="0">
                <a:latin typeface="+mj-ea"/>
                <a:ea typeface="+mj-ea"/>
                <a:cs typeface="함초롬바탕" panose="02030504000101010101" pitchFamily="18" charset="-127"/>
              </a:rPr>
              <a:t>5G</a:t>
            </a:r>
            <a:r>
              <a:rPr lang="en-US" altLang="ko-KR" sz="1400" dirty="0">
                <a:latin typeface="+mj-ea"/>
                <a:ea typeface="+mj-ea"/>
                <a:cs typeface="함초롬바탕" panose="02030504000101010101" pitchFamily="18" charset="-127"/>
              </a:rPr>
              <a:t>, AI(Artificial Intelligence) </a:t>
            </a:r>
            <a:r>
              <a:rPr lang="ko-KR" altLang="en-US" sz="1400" dirty="0">
                <a:latin typeface="+mj-ea"/>
                <a:ea typeface="+mj-ea"/>
                <a:cs typeface="함초롬바탕" panose="02030504000101010101" pitchFamily="18" charset="-127"/>
              </a:rPr>
              <a:t>등 성숙도가 빠른 </a:t>
            </a:r>
            <a:r>
              <a:rPr lang="ko-KR" altLang="en-US" sz="1400" dirty="0" smtClean="0">
                <a:latin typeface="+mj-ea"/>
                <a:ea typeface="+mj-ea"/>
                <a:cs typeface="함초롬바탕" panose="02030504000101010101" pitchFamily="18" charset="-127"/>
              </a:rPr>
              <a:t>기술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31952" y="2665347"/>
            <a:ext cx="2695833" cy="2910217"/>
            <a:chOff x="1101531" y="2665347"/>
            <a:chExt cx="2366806" cy="29102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807" y="2665347"/>
              <a:ext cx="2362530" cy="14289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31" y="4089457"/>
              <a:ext cx="2351460" cy="1486107"/>
            </a:xfrm>
            <a:prstGeom prst="rect">
              <a:avLst/>
            </a:prstGeom>
          </p:spPr>
        </p:pic>
      </p:grpSp>
      <p:sp>
        <p:nvSpPr>
          <p:cNvPr id="2" name="오른쪽 화살표 1"/>
          <p:cNvSpPr/>
          <p:nvPr/>
        </p:nvSpPr>
        <p:spPr>
          <a:xfrm>
            <a:off x="6670367" y="5160953"/>
            <a:ext cx="3340664" cy="87434"/>
          </a:xfrm>
          <a:prstGeom prst="rightArrow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400" b="1" spc="-5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6670367" y="3562915"/>
            <a:ext cx="3340664" cy="874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400" b="1" spc="-5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6670367" y="4357181"/>
            <a:ext cx="3340664" cy="8743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400" b="1" spc="-5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818556" y="3629105"/>
            <a:ext cx="1291075" cy="153184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229353" y="4111944"/>
            <a:ext cx="469482" cy="557036"/>
          </a:xfrm>
          <a:prstGeom prst="ellipse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  <a:cs typeface="함초롬바탕" panose="02030504000101010101" pitchFamily="18" charset="-127"/>
              </a:rPr>
              <a:t>XR</a:t>
            </a:r>
            <a:endParaRPr lang="ko-KR" altLang="en-US" sz="1200" b="1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7" name="오른쪽 화살표 46"/>
          <p:cNvSpPr/>
          <p:nvPr/>
        </p:nvSpPr>
        <p:spPr>
          <a:xfrm rot="5400000">
            <a:off x="5613560" y="4720079"/>
            <a:ext cx="438534" cy="1011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400" b="1" spc="-5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8" name="오른쪽 화살표 47"/>
          <p:cNvSpPr/>
          <p:nvPr/>
        </p:nvSpPr>
        <p:spPr>
          <a:xfrm rot="16200000">
            <a:off x="5614627" y="3984091"/>
            <a:ext cx="438534" cy="1011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400" b="1" spc="-5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4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11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기술 측면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 휴먼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1" y="1676259"/>
            <a:ext cx="4674154" cy="47076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lt1"/>
                </a:solidFill>
                <a:latin typeface="+mn-ea"/>
              </a:rPr>
              <a:t>디지털 휴먼 사례</a:t>
            </a:r>
            <a:endParaRPr lang="ko-KR" altLang="en-US" sz="16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6147306" y="2516433"/>
            <a:ext cx="523290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인간과 유사한 형태를 가진 </a:t>
            </a:r>
            <a:r>
              <a:rPr lang="en-US" altLang="ko-KR" sz="1400" dirty="0" smtClean="0"/>
              <a:t>3D</a:t>
            </a:r>
            <a:r>
              <a:rPr lang="ko-KR" altLang="en-US" sz="1400" dirty="0" smtClean="0"/>
              <a:t>인간을 의미</a:t>
            </a:r>
            <a:endParaRPr lang="en-US" altLang="ko-KR" sz="1400" b="1" u="sng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비대면 메타버스 공간에서 실제 대면 상황에 가까운 소통이 필요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 사람의 얼굴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표정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행동과 유사한 형태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인간 얼굴과 표정을 닮은 디지털 휴먼은 사람들이 더욱 편하고 친근하게 대할 수 있는 </a:t>
            </a:r>
            <a:r>
              <a:rPr lang="ko-KR" altLang="en-US" sz="1400" b="1" dirty="0" smtClean="0"/>
              <a:t>서비스 접점</a:t>
            </a:r>
            <a:endParaRPr lang="en-US" altLang="ko-KR" sz="1400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활용분야는 </a:t>
            </a:r>
            <a:r>
              <a:rPr lang="ko-KR" altLang="en-US" sz="1400" dirty="0" err="1" smtClean="0"/>
              <a:t>엔터테인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유통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금융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교육 등으로 확대 중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활동의 시공간제약이 없고 기업 홍보에 필요한 이미지로 최적화 가능</a:t>
            </a:r>
            <a:endParaRPr lang="en-US" altLang="ko-KR" sz="1400" b="1" dirty="0" smtClean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>
            <a:off x="6458810" y="2306138"/>
            <a:ext cx="4134370" cy="989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219729" y="1676260"/>
            <a:ext cx="4709223" cy="4707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서비스 </a:t>
            </a:r>
            <a:r>
              <a:rPr kumimoji="1"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접점으로서의</a:t>
            </a:r>
            <a:r>
              <a:rPr kumimoji="1"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디지털 휴먼</a:t>
            </a:r>
            <a:endParaRPr kumimoji="1"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D3E9CE-0964-4933-9BCB-A69E5DCB83D0}"/>
              </a:ext>
            </a:extLst>
          </p:cNvPr>
          <p:cNvCxnSpPr/>
          <p:nvPr/>
        </p:nvCxnSpPr>
        <p:spPr>
          <a:xfrm>
            <a:off x="1003782" y="2319274"/>
            <a:ext cx="4364926" cy="0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1" y="2479663"/>
            <a:ext cx="2202558" cy="12473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774" y="3708168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이마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(imam) /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가상 </a:t>
            </a:r>
            <a:r>
              <a:rPr lang="ko-KR" altLang="en-US" sz="1100" dirty="0" err="1" smtClean="0">
                <a:latin typeface="+mn-ea"/>
                <a:cs typeface="함초롬바탕" panose="02030504000101010101" pitchFamily="18" charset="-127"/>
              </a:rPr>
              <a:t>인플루언서</a:t>
            </a:r>
            <a:r>
              <a:rPr lang="en-US" altLang="ko-KR" sz="1100" dirty="0">
                <a:latin typeface="+mn-ea"/>
                <a:cs typeface="함초롬바탕" panose="02030504000101010101" pitchFamily="18" charset="-127"/>
              </a:rPr>
              <a:t>,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모델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89" y="2477826"/>
            <a:ext cx="2159266" cy="12484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93466" y="3708168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루이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(RUI) /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가상 가수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82" y="4010484"/>
            <a:ext cx="2164174" cy="12119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93466" y="5303898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AI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아나운서 </a:t>
            </a:r>
            <a:endParaRPr lang="en-US" altLang="ko-KR" sz="1100" dirty="0" smtClean="0"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100" dirty="0" err="1" smtClean="0">
                <a:latin typeface="+mn-ea"/>
                <a:cs typeface="함초롬바탕" panose="02030504000101010101" pitchFamily="18" charset="-127"/>
              </a:rPr>
              <a:t>머니브레인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11" y="4010485"/>
            <a:ext cx="2202558" cy="12339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7403" y="5303898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latin typeface="+mn-ea"/>
                <a:cs typeface="함초롬바탕" panose="02030504000101010101" pitchFamily="18" charset="-127"/>
              </a:rPr>
              <a:t>어멜리아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(Amelia)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/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고객상담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삼성전자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5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479" y="5980074"/>
            <a:ext cx="8362842" cy="68282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해외사례 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릴 </a:t>
            </a:r>
            <a:r>
              <a:rPr lang="ko-KR" altLang="en-US" sz="1400" b="1" dirty="0" err="1" smtClean="0">
                <a:solidFill>
                  <a:schemeClr val="lt1"/>
                </a:solidFill>
                <a:latin typeface="+mn-ea"/>
              </a:rPr>
              <a:t>미켈라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가상인플루언서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, </a:t>
            </a:r>
            <a:r>
              <a:rPr lang="ko-KR" altLang="en-US" sz="1400" b="1" dirty="0" err="1" smtClean="0">
                <a:solidFill>
                  <a:schemeClr val="lt1"/>
                </a:solidFill>
                <a:latin typeface="+mn-ea"/>
              </a:rPr>
              <a:t>인스타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solidFill>
                  <a:schemeClr val="lt1"/>
                </a:solidFill>
                <a:latin typeface="+mn-ea"/>
              </a:rPr>
              <a:t>팔로워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305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만명</a:t>
            </a: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(21.4),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			       </a:t>
            </a:r>
            <a:r>
              <a:rPr lang="ko-KR" altLang="en-US" sz="1400" b="1" dirty="0" smtClean="0">
                <a:latin typeface="+mn-ea"/>
              </a:rPr>
              <a:t>활동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latin typeface="+mn-ea"/>
              </a:rPr>
              <a:t>샤넬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프라다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모델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싱글 앨범 발매</a:t>
            </a:r>
            <a:r>
              <a:rPr lang="en-US" altLang="ko-KR" sz="1400" b="1" dirty="0" smtClean="0">
                <a:latin typeface="+mn-ea"/>
              </a:rPr>
              <a:t>, 2020</a:t>
            </a:r>
            <a:r>
              <a:rPr lang="ko-KR" altLang="en-US" sz="1400" b="1" dirty="0" smtClean="0">
                <a:latin typeface="+mn-ea"/>
              </a:rPr>
              <a:t>년 수익 </a:t>
            </a:r>
            <a:r>
              <a:rPr lang="en-US" altLang="ko-KR" sz="1400" b="1" dirty="0" smtClean="0">
                <a:latin typeface="+mn-ea"/>
              </a:rPr>
              <a:t>: 130</a:t>
            </a:r>
            <a:r>
              <a:rPr lang="ko-KR" altLang="en-US" sz="1400" b="1" dirty="0" smtClean="0">
                <a:latin typeface="+mn-ea"/>
              </a:rPr>
              <a:t>억 원</a:t>
            </a:r>
            <a:endParaRPr lang="ko-KR" altLang="en-US" sz="14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14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6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ACE765-5A3D-4006-8F86-79EEA9A65001}"/>
              </a:ext>
            </a:extLst>
          </p:cNvPr>
          <p:cNvSpPr txBox="1"/>
          <p:nvPr/>
        </p:nvSpPr>
        <p:spPr>
          <a:xfrm>
            <a:off x="6151757" y="2035175"/>
            <a:ext cx="5856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 smtClean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sz="4800" dirty="0" smtClean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in Market</a:t>
            </a:r>
            <a:endParaRPr lang="en-US" altLang="ko-KR" sz="4800" dirty="0">
              <a:solidFill>
                <a:srgbClr val="FFC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FCDFF-AFF6-4A5F-8889-37E3A237EC8B}"/>
              </a:ext>
            </a:extLst>
          </p:cNvPr>
          <p:cNvSpPr txBox="1"/>
          <p:nvPr/>
        </p:nvSpPr>
        <p:spPr>
          <a:xfrm>
            <a:off x="5250718" y="1380788"/>
            <a:ext cx="203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43968-F7DC-43FD-BC08-66F153B81ECC}"/>
              </a:ext>
            </a:extLst>
          </p:cNvPr>
          <p:cNvSpPr txBox="1"/>
          <p:nvPr/>
        </p:nvSpPr>
        <p:spPr>
          <a:xfrm>
            <a:off x="6096000" y="4545013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시장현황과 사례 분</a:t>
            </a: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석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15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가치사슬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83" t="5879" r="1342"/>
          <a:stretch/>
        </p:blipFill>
        <p:spPr>
          <a:xfrm>
            <a:off x="1093375" y="1749447"/>
            <a:ext cx="9797939" cy="4478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3373" y="5982127"/>
            <a:ext cx="9797942" cy="4914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+mn-ea"/>
                <a:cs typeface="함초롬바탕" panose="02030504000101010101" pitchFamily="18" charset="-127"/>
              </a:rPr>
              <a:t>[ </a:t>
            </a:r>
            <a:r>
              <a:rPr lang="en-US" altLang="ko-KR" sz="1200" dirty="0" err="1" smtClean="0">
                <a:latin typeface="+mn-ea"/>
                <a:cs typeface="함초롬바탕" panose="02030504000101010101" pitchFamily="18" charset="-127"/>
              </a:rPr>
              <a:t>Metaverse</a:t>
            </a:r>
            <a:r>
              <a:rPr lang="en-US" altLang="ko-KR" sz="1200" dirty="0" smtClean="0">
                <a:latin typeface="+mn-ea"/>
                <a:cs typeface="함초롬바탕" panose="02030504000101010101" pitchFamily="18" charset="-127"/>
              </a:rPr>
              <a:t> Business Market Map ]</a:t>
            </a:r>
            <a:r>
              <a:rPr lang="en-US" altLang="ko-KR" sz="1200" baseline="30000" dirty="0" smtClean="0">
                <a:latin typeface="+mn-ea"/>
                <a:cs typeface="함초롬바탕" panose="02030504000101010101" pitchFamily="18" charset="-127"/>
              </a:rPr>
              <a:t> </a:t>
            </a:r>
            <a:endParaRPr lang="en-US" altLang="ko-KR" sz="1200" baseline="300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16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98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 가치사슬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8818" y="1657443"/>
            <a:ext cx="10484648" cy="414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■ 메타버스 가치사슬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메타버스의 시장을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계층으로 구분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532474"/>
              </p:ext>
            </p:extLst>
          </p:nvPr>
        </p:nvGraphicFramePr>
        <p:xfrm>
          <a:off x="959279" y="2273562"/>
          <a:ext cx="9914669" cy="395478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21737">
                  <a:extLst>
                    <a:ext uri="{9D8B030D-6E8A-4147-A177-3AD203B41FA5}">
                      <a16:colId xmlns:a16="http://schemas.microsoft.com/office/drawing/2014/main" val="2068296295"/>
                    </a:ext>
                  </a:extLst>
                </a:gridCol>
                <a:gridCol w="6534176">
                  <a:extLst>
                    <a:ext uri="{9D8B030D-6E8A-4147-A177-3AD203B41FA5}">
                      <a16:colId xmlns:a16="http://schemas.microsoft.com/office/drawing/2014/main" val="1104827266"/>
                    </a:ext>
                  </a:extLst>
                </a:gridCol>
                <a:gridCol w="1358756">
                  <a:extLst>
                    <a:ext uri="{9D8B030D-6E8A-4147-A177-3AD203B41FA5}">
                      <a16:colId xmlns:a16="http://schemas.microsoft.com/office/drawing/2014/main" val="3295615865"/>
                    </a:ext>
                  </a:extLst>
                </a:gridCol>
              </a:tblGrid>
              <a:tr h="351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계층</a:t>
                      </a:r>
                      <a:endParaRPr lang="ko-KR" altLang="en-US" sz="1400" b="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주요 내용</a:t>
                      </a:r>
                      <a:endParaRPr lang="ko-KR" altLang="en-US" sz="1400" b="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주요 </a:t>
                      </a:r>
                      <a:r>
                        <a:rPr lang="en-US" altLang="ko-KR" sz="1400" b="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Player</a:t>
                      </a:r>
                      <a:endParaRPr lang="ko-KR" altLang="en-US" sz="1400" b="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629409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Experience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메타버스 내에서 사용자가 실제로 참여해서 경험을 할 수 있는 서비스 제공</a:t>
                      </a:r>
                      <a:endParaRPr lang="en-US" altLang="ko-KR" sz="1400" b="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게임</a:t>
                      </a:r>
                      <a:r>
                        <a:rPr lang="en-US" altLang="ko-KR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소셜 경험</a:t>
                      </a:r>
                      <a:r>
                        <a:rPr lang="en-US" altLang="ko-KR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라이브 음악</a:t>
                      </a:r>
                      <a:r>
                        <a:rPr lang="en-US" altLang="ko-KR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전시회 등을 제공</a:t>
                      </a:r>
                      <a:r>
                        <a:rPr lang="en-US" altLang="ko-KR" sz="1400" b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5019686"/>
                  </a:ext>
                </a:extLst>
              </a:tr>
              <a:tr h="357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Discovery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친숙한 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SNS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기업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메타버스 內 경험이 존재한다는 것을 학습하는 매체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1483274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Creator Economy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제작자가 메타버스 내에서 무언가를 만들고 수익 창출</a:t>
                      </a:r>
                      <a:r>
                        <a:rPr lang="ko-KR" altLang="en-US" sz="1400" b="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지원</a:t>
                      </a:r>
                      <a:endParaRPr lang="en-US" altLang="ko-KR" sz="1400" b="0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그래픽 도구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애니메이션 시스템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디자인 도구 등을 제공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4835199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Spatial Computing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객체를 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3D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로 구현하고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컴퓨팅 기술을 통해 상호</a:t>
                      </a:r>
                      <a:r>
                        <a:rPr lang="ko-KR" altLang="en-US" sz="1400" b="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작용을 할 수 있게 하는 기술 지원</a:t>
                      </a:r>
                      <a:endParaRPr lang="en-US" altLang="ko-KR" sz="1400" b="0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(3D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엔진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제스처 인식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공간 매핑 및 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AI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등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44729823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Decentralize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메타버</a:t>
                      </a:r>
                      <a:r>
                        <a:rPr lang="ko-KR" altLang="en-US" sz="1400" b="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스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생태계를 비 </a:t>
                      </a:r>
                      <a:r>
                        <a:rPr lang="ko-KR" altLang="en-US" sz="1400" b="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허가형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분산형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민주화된 구조로 이동시키는 모든 것</a:t>
                      </a:r>
                      <a:endParaRPr lang="en-US" altLang="ko-KR" sz="1400" b="0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주로 암호 화폐 관련 업체들로 메타버스 안에서의 결제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화폐에 대한 역할을 담당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235067"/>
                  </a:ext>
                </a:extLst>
              </a:tr>
              <a:tr h="357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Human Interface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모바일 장치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VR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기기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스마트 </a:t>
                      </a:r>
                      <a:r>
                        <a:rPr lang="ko-KR" altLang="en-US" sz="1400" b="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글래스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같은 메타버스를 접근할 수 있는 하드웨어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481780"/>
                  </a:ext>
                </a:extLst>
              </a:tr>
              <a:tr h="357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Infrastructure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반도체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재료 과학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400" b="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클라우드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컴퓨팅 및 통신 네트워크 관련 기술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(AWS, NDIVIA </a:t>
                      </a:r>
                      <a:r>
                        <a:rPr lang="ko-KR" altLang="en-US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등</a:t>
                      </a:r>
                      <a:r>
                        <a:rPr lang="en-US" altLang="ko-KR" sz="1400" b="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749904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305" y="2701447"/>
            <a:ext cx="681775" cy="2499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76" y="3015815"/>
            <a:ext cx="514422" cy="2095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098" y="2996762"/>
            <a:ext cx="609685" cy="228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186" y="2719554"/>
            <a:ext cx="505703" cy="198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2080" y="3337068"/>
            <a:ext cx="591439" cy="2235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358" y="3352157"/>
            <a:ext cx="634661" cy="185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423" y="3649360"/>
            <a:ext cx="790685" cy="181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3146" y="4004389"/>
            <a:ext cx="790685" cy="1894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6398" y="3979303"/>
            <a:ext cx="571548" cy="2256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816" y="3845934"/>
            <a:ext cx="771633" cy="133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6311" y="4335751"/>
            <a:ext cx="935415" cy="5036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1307" y="4931135"/>
            <a:ext cx="1162212" cy="4667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2200" y="5604867"/>
            <a:ext cx="765984" cy="197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05721" y="5589308"/>
            <a:ext cx="576547" cy="181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26685" y="5916414"/>
            <a:ext cx="1139204" cy="282660"/>
          </a:xfrm>
          <a:prstGeom prst="rect">
            <a:avLst/>
          </a:prstGeom>
        </p:spPr>
      </p:pic>
      <p:sp>
        <p:nvSpPr>
          <p:cNvPr id="2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17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9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엔터테인먼트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8818" y="1512595"/>
            <a:ext cx="10484648" cy="691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■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메타버스가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빠른 속도로 대중화가 될 수 있었던 것은 게임의 역할이 큼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주로 구독과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In-App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시스템의 활용하여 수익을 창출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40648"/>
              </p:ext>
            </p:extLst>
          </p:nvPr>
        </p:nvGraphicFramePr>
        <p:xfrm>
          <a:off x="1203047" y="4040922"/>
          <a:ext cx="9660048" cy="27965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57354">
                  <a:extLst>
                    <a:ext uri="{9D8B030D-6E8A-4147-A177-3AD203B41FA5}">
                      <a16:colId xmlns:a16="http://schemas.microsoft.com/office/drawing/2014/main" val="2068296295"/>
                    </a:ext>
                  </a:extLst>
                </a:gridCol>
                <a:gridCol w="8702694">
                  <a:extLst>
                    <a:ext uri="{9D8B030D-6E8A-4147-A177-3AD203B41FA5}">
                      <a16:colId xmlns:a16="http://schemas.microsoft.com/office/drawing/2014/main" val="1104827266"/>
                    </a:ext>
                  </a:extLst>
                </a:gridCol>
              </a:tblGrid>
              <a:tr h="227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플랫폼</a:t>
                      </a:r>
                      <a:endParaRPr lang="ko-KR" altLang="en-US" sz="1100" b="1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주요 내용</a:t>
                      </a:r>
                      <a:endParaRPr lang="ko-KR" altLang="en-US" sz="1100" spc="-50" baseline="300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629409"/>
                  </a:ext>
                </a:extLst>
              </a:tr>
              <a:tr h="74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Roblox</a:t>
                      </a:r>
                      <a:endParaRPr lang="en-US" altLang="ko-KR" sz="1200" b="1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미국</a:t>
                      </a: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2006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년 첫 서비스로 사용자가 직접 게임 개발 및 공유하는 플랫폼</a:t>
                      </a:r>
                      <a:endParaRPr lang="en-US" altLang="ko-KR" sz="110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Robux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가상 화폐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로 아이템 구매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거래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크리에이터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개발자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125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만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명이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3.3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억 달러 수익 창출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10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최근 </a:t>
                      </a:r>
                      <a:r>
                        <a:rPr lang="en-US" altLang="ko-KR" sz="110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Kil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10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Nas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X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라이브 공연을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가상 콘서트 환경으로 제공하여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3,300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만 명 시청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5019686"/>
                  </a:ext>
                </a:extLst>
              </a:tr>
              <a:tr h="74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Fortnite</a:t>
                      </a:r>
                      <a:endParaRPr lang="en-US" altLang="ko-KR" sz="1200" b="1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미국</a:t>
                      </a: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2017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년 </a:t>
                      </a:r>
                      <a:r>
                        <a:rPr lang="ko-KR" altLang="en-US" sz="110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에픽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10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게임즈에서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제공하는 슈팅게임으로 시작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이용자수는 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억 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5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천만 명을 상회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100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BTS 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다이너마이트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(Dynamite)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의 안무 뮤직비디오를 최초 공개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Travis Scott 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콘서트 환경으로 제공하여 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4,500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만 명 시청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1483274"/>
                  </a:ext>
                </a:extLst>
              </a:tr>
              <a:tr h="74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Zepeto</a:t>
                      </a:r>
                      <a:endParaRPr lang="ko-KR" altLang="en-US" sz="1200" b="1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한국</a:t>
                      </a:r>
                      <a:r>
                        <a:rPr lang="en-US" altLang="ko-KR" sz="12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2018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년 네이버의 계열사 네이버 제트에서 출시한 가상환경 플랫폼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가입자 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억 명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80%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가 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대</a:t>
                      </a:r>
                      <a:r>
                        <a:rPr lang="en-US" altLang="ko-KR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100" b="1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endParaRPr lang="en-US" altLang="ko-KR" sz="1100" b="1" spc="-50" dirty="0" smtClean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2020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년 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월 </a:t>
                      </a:r>
                      <a:r>
                        <a:rPr lang="ko-KR" altLang="en-US" sz="1100" spc="-50" dirty="0" err="1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블랙핑크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팬 사인회에 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4,600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만 명 참가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브랜드 제휴 마케팅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아이템 판매로 수익을 발생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구찌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나이키 등과 제휴를 통한 </a:t>
                      </a:r>
                      <a:r>
                        <a:rPr lang="en-US" altLang="ko-KR" sz="1100" spc="-5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B2B</a:t>
                      </a:r>
                      <a:r>
                        <a:rPr lang="en-US" altLang="ko-KR" sz="110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10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사업 확장</a:t>
                      </a:r>
                      <a:r>
                        <a:rPr lang="en-US" altLang="ko-KR" sz="1100" spc="-50" baseline="0" dirty="0" smtClean="0">
                          <a:latin typeface="+mn-ea"/>
                          <a:ea typeface="+mn-ea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100" spc="-50" dirty="0">
                        <a:latin typeface="+mn-ea"/>
                        <a:ea typeface="+mn-ea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4835199"/>
                  </a:ext>
                </a:extLst>
              </a:tr>
            </a:tbl>
          </a:graphicData>
        </a:graphic>
      </p:graphicFrame>
      <p:pic>
        <p:nvPicPr>
          <p:cNvPr id="8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71" y="2266077"/>
            <a:ext cx="2520000" cy="168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47" y="2266077"/>
            <a:ext cx="2520000" cy="168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1;p17"/>
          <p:cNvPicPr preferRelativeResize="0"/>
          <p:nvPr/>
        </p:nvPicPr>
        <p:blipFill rotWithShape="1">
          <a:blip r:embed="rId5">
            <a:alphaModFix/>
          </a:blip>
          <a:srcRect l="2780"/>
          <a:stretch/>
        </p:blipFill>
        <p:spPr>
          <a:xfrm>
            <a:off x="3393042" y="2266077"/>
            <a:ext cx="2520000" cy="170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13" y="2266079"/>
            <a:ext cx="2520000" cy="1682888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18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47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마케팅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8818" y="1548807"/>
            <a:ext cx="104846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■ 스마트 전시 공간에서의 메타버스 활용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해외 박물관에서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3D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그래픽을 활용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복제된 전시관 구현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79" y="2558997"/>
            <a:ext cx="1954571" cy="1324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782" y="2557715"/>
            <a:ext cx="2006463" cy="13259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9" y="3954566"/>
            <a:ext cx="1950651" cy="13167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782" y="3936597"/>
            <a:ext cx="2026980" cy="13271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37797" y="5365494"/>
            <a:ext cx="6019962" cy="77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</a:t>
            </a:r>
            <a:r>
              <a:rPr lang="en-US" altLang="ko-KR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r>
              <a:rPr lang="ko-KR" altLang="en-US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베를린 자연사 박물관</a:t>
            </a:r>
            <a:r>
              <a:rPr lang="en-US" altLang="ko-KR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공룡 뼈를 연동한 메타버스 구현</a:t>
            </a:r>
            <a:r>
              <a:rPr lang="en-US" altLang="ko-KR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AR</a:t>
            </a:r>
            <a:r>
              <a:rPr lang="ko-KR" altLang="en-US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시스템으로 메타버스를 구현 사례</a:t>
            </a:r>
            <a:r>
              <a:rPr lang="en-US" altLang="ko-KR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가상공간에 만들어진 진시황 병마용 전시 </a:t>
            </a:r>
            <a:r>
              <a:rPr lang="ko-KR" altLang="en-US" sz="9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사례</a:t>
            </a:r>
            <a:r>
              <a:rPr lang="en-US" altLang="ko-KR" sz="9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en-US" altLang="ko-KR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VOMA(Virtual Online Museum of Art). </a:t>
            </a:r>
            <a:r>
              <a:rPr lang="ko-KR" altLang="en-US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가상공간에만 존재하는 박물관으로 자연환경과 건축물을 재현함</a:t>
            </a:r>
            <a:r>
              <a:rPr lang="ko-KR" altLang="en-US" sz="9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969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- </a:t>
            </a:r>
            <a:endParaRPr lang="en-US" altLang="ko-KR" sz="969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241" y="3936597"/>
            <a:ext cx="2250028" cy="12897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242" y="2551772"/>
            <a:ext cx="2250027" cy="13318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6601" y="6428621"/>
            <a:ext cx="5633128" cy="419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50000"/>
              </a:lnSpc>
              <a:defRPr sz="83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sz="9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벽 </a:t>
            </a:r>
            <a:r>
              <a:rPr lang="ko-KR" altLang="en-US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없는 박물관</a:t>
            </a:r>
            <a:r>
              <a:rPr lang="en-US" altLang="ko-KR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900" dirty="0">
                <a:latin typeface="HY신명조" panose="02030600000101010101" pitchFamily="18" charset="-127"/>
                <a:ea typeface="HY신명조" panose="02030600000101010101" pitchFamily="18" charset="-127"/>
              </a:rPr>
              <a:t>국립중앙박물관 유물 관리부 학예연구사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7676896" y="2914858"/>
            <a:ext cx="3720974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물리적 제한된 공간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확장된 무한한 공간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관람객에게  또다른 경험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체험 제공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해외  박물관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전시관 다수 적용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직접 방문해야 했던 전시관을 </a:t>
            </a:r>
            <a:r>
              <a:rPr lang="ko-KR" altLang="en-US" sz="1400" dirty="0" err="1" smtClean="0"/>
              <a:t>메타버스를</a:t>
            </a:r>
            <a:r>
              <a:rPr lang="ko-KR" altLang="en-US" sz="1400" dirty="0" smtClean="0"/>
              <a:t> 통해  여러 이용자와 가상의 공간에서 공동으로 전시 관람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체험하는 장으로 형성</a:t>
            </a:r>
            <a:endParaRPr lang="en-US" altLang="ko-KR" sz="1400" dirty="0" smtClean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 flipV="1">
            <a:off x="7707014" y="2685896"/>
            <a:ext cx="3636538" cy="20152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505699" y="1954673"/>
            <a:ext cx="4027979" cy="59077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 콘텐츠 기술분야의 확장</a:t>
            </a:r>
            <a:endParaRPr kumimoji="1"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1"/>
            <a:r>
              <a:rPr kumimoji="1"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스마트 전시 공간</a:t>
            </a:r>
            <a:endParaRPr kumimoji="1"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19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C9FDD27-F8FE-47D8-979F-4484D7653031}"/>
              </a:ext>
            </a:extLst>
          </p:cNvPr>
          <p:cNvSpPr/>
          <p:nvPr/>
        </p:nvSpPr>
        <p:spPr>
          <a:xfrm>
            <a:off x="0" y="0"/>
            <a:ext cx="668655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24914" y="1078854"/>
            <a:ext cx="4901474" cy="4080733"/>
            <a:chOff x="1024914" y="1078854"/>
            <a:chExt cx="4901474" cy="4080733"/>
          </a:xfrm>
        </p:grpSpPr>
        <p:sp>
          <p:nvSpPr>
            <p:cNvPr id="5" name="TextBox 4"/>
            <p:cNvSpPr txBox="1"/>
            <p:nvPr/>
          </p:nvSpPr>
          <p:spPr>
            <a:xfrm>
              <a:off x="1024914" y="1078854"/>
              <a:ext cx="1853584" cy="547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C3844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Contents</a:t>
              </a:r>
              <a:endParaRPr lang="ko-KR" altLang="en-US" sz="3200" dirty="0">
                <a:solidFill>
                  <a:srgbClr val="1C384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520" y="1956753"/>
              <a:ext cx="1407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Introduction</a:t>
              </a:r>
              <a:endPara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523746" y="1919788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88280" y="1994141"/>
              <a:ext cx="357790" cy="433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6337" y="2632880"/>
              <a:ext cx="3511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Great Transformation </a:t>
              </a:r>
              <a:r>
                <a:rPr lang="en-US" altLang="ko-KR" sz="2000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M</a:t>
              </a:r>
              <a:r>
                <a:rPr lang="en-US" altLang="ko-KR" sz="2000" spc="-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etaverse</a:t>
              </a:r>
              <a:endPara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523746" y="2595915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280" y="2670268"/>
              <a:ext cx="357790" cy="433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65523" y="3318338"/>
              <a:ext cx="2308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Metaverse</a:t>
              </a:r>
              <a:r>
                <a: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in Market</a:t>
              </a:r>
              <a:endPara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523746" y="3272042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88280" y="3346396"/>
              <a:ext cx="357790" cy="4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523" y="4009818"/>
              <a:ext cx="3860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우리금융</a:t>
              </a:r>
              <a:r>
                <a:rPr lang="en-US" altLang="ko-KR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,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Metaverse</a:t>
              </a:r>
              <a:r>
                <a:rPr lang="en-US" altLang="ko-KR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시대를 준비하라</a:t>
              </a:r>
              <a:endPara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523746" y="3963522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88280" y="4028545"/>
              <a:ext cx="357790" cy="4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523746" y="4660599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88280" y="4725622"/>
              <a:ext cx="357790" cy="4339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j-cs"/>
                </a:rPr>
                <a:t>5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j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65520" y="4699120"/>
              <a:ext cx="13144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Conclusion</a:t>
              </a:r>
              <a:endPara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3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금융 서비스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0" y="1676259"/>
            <a:ext cx="4954807" cy="470761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+mn-ea"/>
              </a:rPr>
              <a:t>해외 금융 서비스 사례</a:t>
            </a:r>
            <a:endParaRPr lang="ko-KR" altLang="en-US" sz="16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6726717" y="2507380"/>
            <a:ext cx="414649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VR/AR </a:t>
            </a:r>
            <a:r>
              <a:rPr lang="ko-KR" altLang="en-US" sz="1400" dirty="0" smtClean="0"/>
              <a:t>기술을 다양한 영역에 시험중인 상황</a:t>
            </a:r>
            <a:endParaRPr lang="en-US" altLang="ko-KR" sz="1400" b="1" u="sng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복잡한 금융</a:t>
            </a:r>
            <a:r>
              <a:rPr lang="ko-KR" altLang="en-US" sz="1400" dirty="0" smtClean="0"/>
              <a:t>을 가상현실을 통해 고객에게 </a:t>
            </a:r>
            <a:r>
              <a:rPr lang="ko-KR" altLang="en-US" sz="1400" b="1" u="sng" dirty="0" smtClean="0"/>
              <a:t>시각적 요소를 전달</a:t>
            </a:r>
            <a:r>
              <a:rPr lang="ko-KR" altLang="en-US" sz="1400" dirty="0" smtClean="0"/>
              <a:t> 할 수 있다는 점에서 </a:t>
            </a:r>
            <a:r>
              <a:rPr lang="ko-KR" altLang="en-US" sz="1400" b="1" u="sng" dirty="0" smtClean="0"/>
              <a:t>큰 잠재력 보유</a:t>
            </a:r>
            <a:endParaRPr lang="en-US" altLang="ko-KR" sz="1400" b="1" u="sng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위치정보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금융정보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부동산 관련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가상지점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트레이딩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결제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마케팅 등에 활발히 적용 중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해외의 사례가 국내로 적용되는 추세</a:t>
            </a:r>
            <a:endParaRPr lang="en-US" altLang="ko-KR" sz="1400" b="1" u="sng" dirty="0" smtClean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>
            <a:off x="6667037" y="2306138"/>
            <a:ext cx="4134370" cy="989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427956" y="1676260"/>
            <a:ext cx="4709223" cy="4707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온오프라인</a:t>
            </a:r>
            <a:r>
              <a:rPr kumimoji="1"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통합 금융 서비스 도래</a:t>
            </a:r>
            <a:endParaRPr kumimoji="1"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D3E9CE-0964-4933-9BCB-A69E5DCB83D0}"/>
              </a:ext>
            </a:extLst>
          </p:cNvPr>
          <p:cNvCxnSpPr/>
          <p:nvPr/>
        </p:nvCxnSpPr>
        <p:spPr>
          <a:xfrm flipV="1">
            <a:off x="1003782" y="2306138"/>
            <a:ext cx="4636527" cy="13136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615" y="3708168"/>
            <a:ext cx="2616695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dirty="0" smtClean="0"/>
              <a:t>&lt; Capital </a:t>
            </a:r>
            <a:r>
              <a:rPr lang="en-US" altLang="ko-KR" dirty="0"/>
              <a:t>one(</a:t>
            </a:r>
            <a:r>
              <a:rPr lang="ko-KR" altLang="en-US" dirty="0"/>
              <a:t>미국</a:t>
            </a:r>
            <a:r>
              <a:rPr lang="en-US" altLang="ko-KR" dirty="0"/>
              <a:t>) AR </a:t>
            </a:r>
            <a:r>
              <a:rPr lang="ko-KR" altLang="en-US" dirty="0" smtClean="0"/>
              <a:t>자동차 대출 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3228849" y="3708168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&lt; GTE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신용조합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, </a:t>
            </a:r>
            <a:r>
              <a:rPr lang="ko-KR" altLang="en-US" sz="1100" dirty="0" smtClean="0">
                <a:latin typeface="+mn-ea"/>
                <a:cs typeface="함초롬바탕" panose="02030504000101010101" pitchFamily="18" charset="-127"/>
              </a:rPr>
              <a:t>가상 지점 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&gt;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962" y="5503069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&lt; </a:t>
            </a:r>
            <a:r>
              <a:rPr lang="en-US" altLang="ko-KR" sz="1100" dirty="0" err="1" smtClean="0">
                <a:latin typeface="+mn-ea"/>
                <a:cs typeface="함초롬바탕" panose="02030504000101010101" pitchFamily="18" charset="-127"/>
              </a:rPr>
              <a:t>CitiBank</a:t>
            </a:r>
            <a:r>
              <a:rPr lang="en-US" altLang="ko-KR" sz="1100" dirty="0" smtClean="0">
                <a:latin typeface="+mn-ea"/>
                <a:cs typeface="함초롬바탕" panose="02030504000101010101" pitchFamily="18" charset="-127"/>
              </a:rPr>
              <a:t> Virtual Trading &gt; </a:t>
            </a:r>
            <a:endParaRPr lang="en-US" altLang="ko-KR" sz="1100" baseline="300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403" y="5602656"/>
            <a:ext cx="2520099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dirty="0" smtClean="0"/>
              <a:t>&lt; Commonwealth </a:t>
            </a:r>
            <a:r>
              <a:rPr lang="en-US" altLang="ko-KR" dirty="0"/>
              <a:t>Bank of Australia AR</a:t>
            </a:r>
            <a:r>
              <a:rPr lang="ko-KR" altLang="en-US" dirty="0"/>
              <a:t>기반 </a:t>
            </a:r>
            <a:r>
              <a:rPr lang="ko-KR" altLang="en-US" dirty="0" smtClean="0"/>
              <a:t>위치기반  서비스 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25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799" y="6032946"/>
            <a:ext cx="8290414" cy="6209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VR, AR, XR, AI</a:t>
            </a:r>
            <a:r>
              <a:rPr lang="ko-KR" altLang="en-US" sz="1400" b="1" dirty="0">
                <a:latin typeface="+mn-ea"/>
              </a:rPr>
              <a:t> 등의 디지털 기술을 활용한 다양한 금융 서비스를 제공 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52" y="2405967"/>
            <a:ext cx="2144562" cy="13218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52" y="4024538"/>
            <a:ext cx="2144562" cy="15008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1" y="4042645"/>
            <a:ext cx="2342027" cy="1460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281" y="2429323"/>
            <a:ext cx="2342027" cy="1298464"/>
          </a:xfrm>
          <a:prstGeom prst="rect">
            <a:avLst/>
          </a:prstGeom>
        </p:spPr>
      </p:pic>
      <p:sp>
        <p:nvSpPr>
          <p:cNvPr id="2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20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73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국내 경쟁사 동향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arket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18" y="3832045"/>
            <a:ext cx="2761200" cy="15459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60" y="3832045"/>
            <a:ext cx="2761751" cy="1544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777" y="3832045"/>
            <a:ext cx="2761200" cy="154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819" y="1672792"/>
            <a:ext cx="2761199" cy="1544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361" y="1679467"/>
            <a:ext cx="2725537" cy="1544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777" y="1672793"/>
            <a:ext cx="2761200" cy="1551074"/>
          </a:xfrm>
          <a:prstGeom prst="rect">
            <a:avLst/>
          </a:prstGeom>
        </p:spPr>
      </p:pic>
      <p:sp>
        <p:nvSpPr>
          <p:cNvPr id="27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341" y="6014840"/>
            <a:ext cx="8313648" cy="6209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latin typeface="+mn-ea"/>
              </a:rPr>
              <a:t>온오프라인</a:t>
            </a:r>
            <a:r>
              <a:rPr lang="ko-KR" altLang="en-US" sz="1400" b="1" dirty="0" smtClean="0">
                <a:latin typeface="+mn-ea"/>
              </a:rPr>
              <a:t> 금융서비스에 메타버스 관련 기술을 다양하게 접목 中</a:t>
            </a:r>
            <a:endParaRPr lang="ko-KR" altLang="en-US" sz="14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18101" y="3266489"/>
            <a:ext cx="2616695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하나글로벌캠퍼스 신입사원연수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5" name="Picture 2" descr="Image result for ì íìí ë¡ê³  png">
            <a:extLst>
              <a:ext uri="{FF2B5EF4-FFF2-40B4-BE49-F238E27FC236}">
                <a16:creationId xmlns:a16="http://schemas.microsoft.com/office/drawing/2014/main" id="{50F871E0-06BA-46F9-8E86-15AF255B4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8013" y="5484445"/>
            <a:ext cx="950626" cy="27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êµ­ë¯¼ìí ë¡ê³  png">
            <a:extLst>
              <a:ext uri="{FF2B5EF4-FFF2-40B4-BE49-F238E27FC236}">
                <a16:creationId xmlns:a16="http://schemas.microsoft.com/office/drawing/2014/main" id="{8D4E97B4-0115-4488-8170-9CA437628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3777" y="5523964"/>
            <a:ext cx="950400" cy="1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Image result for íëìí ë¡ê³  png">
            <a:extLst>
              <a:ext uri="{FF2B5EF4-FFF2-40B4-BE49-F238E27FC236}">
                <a16:creationId xmlns:a16="http://schemas.microsoft.com/office/drawing/2014/main" id="{44C2E7BB-37A9-4685-90FD-C8BC9FE2D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8360" y="3323692"/>
            <a:ext cx="950400" cy="19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8E18CB8-6679-478E-8C83-FE8C7430A7E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818" y="3255944"/>
            <a:ext cx="950400" cy="29096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622219" y="3248383"/>
            <a:ext cx="1810800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WOORI-MZ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간담회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17408" y="5419546"/>
            <a:ext cx="1810800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b="1" smtClean="0">
                <a:solidFill>
                  <a:schemeClr val="bg2">
                    <a:lumMod val="50000"/>
                  </a:schemeClr>
                </a:solidFill>
              </a:rPr>
              <a:t>KB-Alert AI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비서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5248" y="5437652"/>
            <a:ext cx="1924203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Wealth </a:t>
            </a:r>
            <a:r>
              <a:rPr lang="en-US" altLang="ko-KR" b="1" dirty="0" err="1" smtClean="0">
                <a:solidFill>
                  <a:schemeClr val="bg2">
                    <a:lumMod val="50000"/>
                  </a:schemeClr>
                </a:solidFill>
              </a:rPr>
              <a:t>rounge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자산관리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4" name="Picture 2" descr="Image result for ì íìí ë¡ê³  png">
            <a:extLst>
              <a:ext uri="{FF2B5EF4-FFF2-40B4-BE49-F238E27FC236}">
                <a16:creationId xmlns:a16="http://schemas.microsoft.com/office/drawing/2014/main" id="{50F871E0-06BA-46F9-8E86-15AF255B4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15276" y="3297980"/>
            <a:ext cx="950626" cy="27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902511" y="3251187"/>
            <a:ext cx="1924203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ko-KR" altLang="en-US" b="1" err="1" smtClean="0">
                <a:solidFill>
                  <a:schemeClr val="bg2">
                    <a:lumMod val="50000"/>
                  </a:schemeClr>
                </a:solidFill>
              </a:rPr>
              <a:t>미래형지점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bg2">
                    <a:lumMod val="50000"/>
                  </a:schemeClr>
                </a:solidFill>
              </a:rPr>
              <a:t>디지로그지점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871" y="5455006"/>
            <a:ext cx="331264" cy="27365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863407" y="5428599"/>
            <a:ext cx="2759612" cy="3075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100">
                <a:latin typeface="+mn-ea"/>
                <a:cs typeface="함초롬바탕" panose="020305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DGB Financial Group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경영진 현안 회의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슬라이드 번호 개체 틀 5"/>
          <p:cNvSpPr txBox="1">
            <a:spLocks/>
          </p:cNvSpPr>
          <p:nvPr/>
        </p:nvSpPr>
        <p:spPr>
          <a:xfrm>
            <a:off x="10362547" y="636265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68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07773-9960-489B-BB60-9203AD8C941C}"/>
              </a:ext>
            </a:extLst>
          </p:cNvPr>
          <p:cNvSpPr txBox="1"/>
          <p:nvPr/>
        </p:nvSpPr>
        <p:spPr>
          <a:xfrm>
            <a:off x="6151757" y="2035175"/>
            <a:ext cx="56094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우리금융</a:t>
            </a:r>
            <a:r>
              <a:rPr lang="en-US" altLang="ko-KR" sz="4800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lang="en-US" altLang="ko-KR" sz="4800" dirty="0" err="1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endParaRPr lang="en-US" altLang="ko-KR" sz="4800" dirty="0" smtClean="0">
              <a:solidFill>
                <a:schemeClr val="accent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4800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시대를 준비하라</a:t>
            </a:r>
            <a:endParaRPr lang="en-US" altLang="ko-KR" sz="4800" dirty="0">
              <a:solidFill>
                <a:schemeClr val="accent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7C93A-C0FA-4766-B94D-74553EE794C1}"/>
              </a:ext>
            </a:extLst>
          </p:cNvPr>
          <p:cNvSpPr txBox="1"/>
          <p:nvPr/>
        </p:nvSpPr>
        <p:spPr>
          <a:xfrm>
            <a:off x="5250718" y="1380788"/>
            <a:ext cx="203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2625D-525E-4503-B022-B95759E92DFF}"/>
              </a:ext>
            </a:extLst>
          </p:cNvPr>
          <p:cNvSpPr txBox="1"/>
          <p:nvPr/>
        </p:nvSpPr>
        <p:spPr>
          <a:xfrm>
            <a:off x="6096000" y="4581274"/>
            <a:ext cx="349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4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도입 전략</a:t>
            </a:r>
            <a:r>
              <a:rPr lang="en-US" altLang="ko-KR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Idea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22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디지털 금융 점포 도입 전략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우리금융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시대를 준비하라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7912727" y="2978154"/>
            <a:ext cx="326830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좋은 위치를 선점한 지점을 재활용한 </a:t>
            </a:r>
            <a:r>
              <a:rPr lang="ko-KR" altLang="en-US" sz="1400" dirty="0" err="1" smtClean="0"/>
              <a:t>온오프라인</a:t>
            </a:r>
            <a:r>
              <a:rPr lang="ko-KR" altLang="en-US" sz="1400" dirty="0" smtClean="0"/>
              <a:t> 통합 금융 체험공간 제공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가상 </a:t>
            </a:r>
            <a:r>
              <a:rPr lang="ko-KR" altLang="en-US" sz="1400" b="1" u="sng" dirty="0" err="1" smtClean="0"/>
              <a:t>어시스턴스</a:t>
            </a:r>
            <a:r>
              <a:rPr lang="en-US" altLang="ko-KR" sz="1400" b="1" u="sng" dirty="0" smtClean="0"/>
              <a:t>(AI </a:t>
            </a:r>
            <a:r>
              <a:rPr lang="ko-KR" altLang="en-US" sz="1400" b="1" u="sng" dirty="0" smtClean="0"/>
              <a:t>비서</a:t>
            </a:r>
            <a:r>
              <a:rPr lang="en-US" altLang="ko-KR" sz="1400" b="1" u="sng" dirty="0" smtClean="0"/>
              <a:t>)</a:t>
            </a:r>
            <a:r>
              <a:rPr lang="ko-KR" altLang="en-US" sz="1400" b="1" u="sng" dirty="0" smtClean="0"/>
              <a:t>의 고객 행동 분석을 기반한 금융 추천 서비스</a:t>
            </a:r>
            <a:endParaRPr lang="en-US" altLang="ko-KR" sz="1400" b="1" u="sng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IT</a:t>
            </a:r>
            <a:r>
              <a:rPr lang="ko-KR" altLang="en-US" sz="1400" dirty="0" smtClean="0"/>
              <a:t>기업 밀집지역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대학교등에</a:t>
            </a:r>
            <a:r>
              <a:rPr lang="ko-KR" altLang="en-US" sz="1400" dirty="0" smtClean="0"/>
              <a:t> 투자 복합 디지털 공간 제공 후 수익 창출</a:t>
            </a:r>
            <a:endParaRPr lang="en-US" altLang="ko-KR" sz="1400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912730" y="2482016"/>
            <a:ext cx="3261683" cy="4707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MZ</a:t>
            </a:r>
            <a:r>
              <a:rPr kumimoji="1"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세대를 겨냥한 </a:t>
            </a:r>
            <a:endParaRPr kumimoji="1"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latinLnBrk="1"/>
            <a:r>
              <a:rPr kumimoji="1"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Branch Banking Service</a:t>
            </a:r>
            <a:endParaRPr kumimoji="1"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051" y="5880483"/>
            <a:ext cx="8543910" cy="682829"/>
          </a:xfrm>
          <a:prstGeom prst="roundRect">
            <a:avLst/>
          </a:prstGeom>
          <a:solidFill>
            <a:srgbClr val="38A9C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lt1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chemeClr val="lt1"/>
                </a:solidFill>
                <a:latin typeface="+mn-ea"/>
              </a:rPr>
              <a:t>디지털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체험 존 안에 </a:t>
            </a:r>
            <a:r>
              <a:rPr lang="en-US" altLang="ko-KR" sz="1400" b="1" dirty="0" smtClean="0">
                <a:latin typeface="+mn-ea"/>
              </a:rPr>
              <a:t>IT</a:t>
            </a:r>
            <a:r>
              <a:rPr lang="ko-KR" altLang="en-US" sz="1400" b="1" dirty="0" smtClean="0">
                <a:latin typeface="+mn-ea"/>
              </a:rPr>
              <a:t>기기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유통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식음료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출판 등 제휴 시너지 극대화</a:t>
            </a:r>
            <a:r>
              <a:rPr lang="en-US" altLang="ko-KR" sz="1400" b="1" dirty="0" smtClean="0">
                <a:latin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제휴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err="1" smtClean="0">
                <a:latin typeface="+mn-ea"/>
              </a:rPr>
              <a:t>멤버쉽을</a:t>
            </a:r>
            <a:r>
              <a:rPr lang="ko-KR" altLang="en-US" sz="1400" b="1" dirty="0" smtClean="0">
                <a:latin typeface="+mn-ea"/>
              </a:rPr>
              <a:t> 통한 고객 </a:t>
            </a:r>
            <a:r>
              <a:rPr lang="en-US" altLang="ko-KR" sz="1400" b="1" dirty="0" smtClean="0">
                <a:latin typeface="+mn-ea"/>
              </a:rPr>
              <a:t>Lock-In”</a:t>
            </a:r>
            <a:endParaRPr lang="ko-KR" altLang="en-US" sz="1400" b="1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4" y="2650838"/>
            <a:ext cx="4229121" cy="27814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097" y="2601333"/>
            <a:ext cx="2454086" cy="28309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37852" y="2601333"/>
            <a:ext cx="3530855" cy="17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98818" y="1512588"/>
            <a:ext cx="107447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■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고객의 디지털 체험을 위한 디지털 금융 점포 도입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대면 금융서비스의 재해석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재탄생 필요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메타버스로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가기전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고객과 직원의 디지털 체험 공간으로 활용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23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76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우리금융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시대를 준비하라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On/Offline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연결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–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우리금융 전용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Map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98818" y="1503538"/>
            <a:ext cx="107447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■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메타버스를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활용한 우리금융 전용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 MZ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세대 중심으로 가상세계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제페토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로블록스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활동 활성화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잠재 고객을 신규 고객으로 끌어들이기 위한 메타버스 활동 필요</a:t>
            </a:r>
            <a:endParaRPr lang="en-US" altLang="ko-KR" sz="1600" spc="-1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-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우리금융 독자 메타버스 컨텐츠 서비스 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우리금융 메타버스 맵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오프라인 </a:t>
            </a:r>
            <a:r>
              <a:rPr lang="ko-KR" altLang="en-US" sz="16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지점연계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8809770" y="2287317"/>
            <a:ext cx="1861200" cy="1890000"/>
            <a:chOff x="2106777" y="2839939"/>
            <a:chExt cx="2039727" cy="1823277"/>
          </a:xfrm>
        </p:grpSpPr>
        <p:sp>
          <p:nvSpPr>
            <p:cNvPr id="92" name="자유형 91"/>
            <p:cNvSpPr/>
            <p:nvPr/>
          </p:nvSpPr>
          <p:spPr>
            <a:xfrm>
              <a:off x="2106777" y="2839939"/>
              <a:ext cx="2039727" cy="1823277"/>
            </a:xfrm>
            <a:custGeom>
              <a:avLst/>
              <a:gdLst>
                <a:gd name="connsiteX0" fmla="*/ 0 w 931380"/>
                <a:gd name="connsiteY0" fmla="*/ 465690 h 931380"/>
                <a:gd name="connsiteX1" fmla="*/ 465690 w 931380"/>
                <a:gd name="connsiteY1" fmla="*/ 0 h 931380"/>
                <a:gd name="connsiteX2" fmla="*/ 931380 w 931380"/>
                <a:gd name="connsiteY2" fmla="*/ 465690 h 931380"/>
                <a:gd name="connsiteX3" fmla="*/ 465690 w 931380"/>
                <a:gd name="connsiteY3" fmla="*/ 931380 h 931380"/>
                <a:gd name="connsiteX4" fmla="*/ 0 w 931380"/>
                <a:gd name="connsiteY4" fmla="*/ 465690 h 9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380" h="931380">
                  <a:moveTo>
                    <a:pt x="0" y="465690"/>
                  </a:moveTo>
                  <a:cubicBezTo>
                    <a:pt x="0" y="208497"/>
                    <a:pt x="208497" y="0"/>
                    <a:pt x="465690" y="0"/>
                  </a:cubicBezTo>
                  <a:cubicBezTo>
                    <a:pt x="722883" y="0"/>
                    <a:pt x="931380" y="208497"/>
                    <a:pt x="931380" y="465690"/>
                  </a:cubicBezTo>
                  <a:cubicBezTo>
                    <a:pt x="931380" y="722883"/>
                    <a:pt x="722883" y="931380"/>
                    <a:pt x="465690" y="931380"/>
                  </a:cubicBezTo>
                  <a:cubicBezTo>
                    <a:pt x="208497" y="931380"/>
                    <a:pt x="0" y="722883"/>
                    <a:pt x="0" y="465690"/>
                  </a:cubicBezTo>
                  <a:close/>
                </a:path>
              </a:pathLst>
            </a:custGeom>
            <a:gradFill>
              <a:gsLst>
                <a:gs pos="65000">
                  <a:srgbClr val="9DABE4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9DADE5"/>
                </a:gs>
              </a:gsLst>
              <a:lin ang="12000000" scaled="0"/>
            </a:gradFill>
            <a:ln>
              <a:noFill/>
            </a:ln>
            <a:effectLst>
              <a:innerShdw blurRad="63500" dist="50800" dir="13500000">
                <a:prstClr val="black">
                  <a:alpha val="30000"/>
                </a:prstClr>
              </a:inn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301550" y="3044687"/>
              <a:ext cx="1629551" cy="1421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632814" y="3596438"/>
              <a:ext cx="987653" cy="385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rgbClr val="9798D6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영업점</a:t>
              </a:r>
              <a:endParaRPr lang="ko-KR" altLang="en-US" sz="2000" b="1" dirty="0">
                <a:solidFill>
                  <a:srgbClr val="9798D6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8809770" y="4277277"/>
            <a:ext cx="1861200" cy="1890000"/>
            <a:chOff x="2106777" y="2839939"/>
            <a:chExt cx="2039727" cy="1823277"/>
          </a:xfrm>
        </p:grpSpPr>
        <p:sp>
          <p:nvSpPr>
            <p:cNvPr id="96" name="자유형 95"/>
            <p:cNvSpPr/>
            <p:nvPr/>
          </p:nvSpPr>
          <p:spPr>
            <a:xfrm>
              <a:off x="2106777" y="2839939"/>
              <a:ext cx="2039727" cy="1823277"/>
            </a:xfrm>
            <a:custGeom>
              <a:avLst/>
              <a:gdLst>
                <a:gd name="connsiteX0" fmla="*/ 0 w 931380"/>
                <a:gd name="connsiteY0" fmla="*/ 465690 h 931380"/>
                <a:gd name="connsiteX1" fmla="*/ 465690 w 931380"/>
                <a:gd name="connsiteY1" fmla="*/ 0 h 931380"/>
                <a:gd name="connsiteX2" fmla="*/ 931380 w 931380"/>
                <a:gd name="connsiteY2" fmla="*/ 465690 h 931380"/>
                <a:gd name="connsiteX3" fmla="*/ 465690 w 931380"/>
                <a:gd name="connsiteY3" fmla="*/ 931380 h 931380"/>
                <a:gd name="connsiteX4" fmla="*/ 0 w 931380"/>
                <a:gd name="connsiteY4" fmla="*/ 465690 h 9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380" h="931380">
                  <a:moveTo>
                    <a:pt x="0" y="465690"/>
                  </a:moveTo>
                  <a:cubicBezTo>
                    <a:pt x="0" y="208497"/>
                    <a:pt x="208497" y="0"/>
                    <a:pt x="465690" y="0"/>
                  </a:cubicBezTo>
                  <a:cubicBezTo>
                    <a:pt x="722883" y="0"/>
                    <a:pt x="931380" y="208497"/>
                    <a:pt x="931380" y="465690"/>
                  </a:cubicBezTo>
                  <a:cubicBezTo>
                    <a:pt x="931380" y="722883"/>
                    <a:pt x="722883" y="931380"/>
                    <a:pt x="465690" y="931380"/>
                  </a:cubicBezTo>
                  <a:cubicBezTo>
                    <a:pt x="208497" y="931380"/>
                    <a:pt x="0" y="722883"/>
                    <a:pt x="0" y="465690"/>
                  </a:cubicBezTo>
                  <a:close/>
                </a:path>
              </a:pathLst>
            </a:custGeom>
            <a:gradFill>
              <a:gsLst>
                <a:gs pos="65000">
                  <a:srgbClr val="9DABE4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9DADE5"/>
                </a:gs>
              </a:gsLst>
              <a:lin ang="12000000" scaled="0"/>
            </a:gradFill>
            <a:ln>
              <a:noFill/>
            </a:ln>
            <a:effectLst>
              <a:innerShdw blurRad="63500" dist="50800" dir="13500000">
                <a:prstClr val="black">
                  <a:alpha val="30000"/>
                </a:prstClr>
              </a:inn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301550" y="3044687"/>
              <a:ext cx="1629551" cy="1421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763692" y="3596438"/>
              <a:ext cx="725896" cy="385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rgbClr val="9798D6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본</a:t>
              </a:r>
              <a:r>
                <a:rPr lang="ko-KR" altLang="en-US" sz="2000" b="1" smtClean="0">
                  <a:solidFill>
                    <a:srgbClr val="9798D6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점</a:t>
              </a:r>
              <a:endParaRPr lang="ko-KR" altLang="en-US" sz="2000" b="1" dirty="0">
                <a:solidFill>
                  <a:srgbClr val="9798D6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26474" y="3071500"/>
            <a:ext cx="2286687" cy="2317197"/>
            <a:chOff x="1651570" y="3658090"/>
            <a:chExt cx="1860101" cy="1889439"/>
          </a:xfrm>
        </p:grpSpPr>
        <p:grpSp>
          <p:nvGrpSpPr>
            <p:cNvPr id="87" name="그룹 86"/>
            <p:cNvGrpSpPr/>
            <p:nvPr/>
          </p:nvGrpSpPr>
          <p:grpSpPr>
            <a:xfrm>
              <a:off x="1651570" y="3658090"/>
              <a:ext cx="1860101" cy="1889439"/>
              <a:chOff x="2018993" y="1446062"/>
              <a:chExt cx="1395076" cy="1417079"/>
            </a:xfrm>
          </p:grpSpPr>
          <p:sp>
            <p:nvSpPr>
              <p:cNvPr id="88" name="자유형 87"/>
              <p:cNvSpPr/>
              <p:nvPr/>
            </p:nvSpPr>
            <p:spPr>
              <a:xfrm>
                <a:off x="2018993" y="1446062"/>
                <a:ext cx="1395076" cy="1417079"/>
              </a:xfrm>
              <a:custGeom>
                <a:avLst/>
                <a:gdLst>
                  <a:gd name="connsiteX0" fmla="*/ 0 w 931380"/>
                  <a:gd name="connsiteY0" fmla="*/ 465690 h 931380"/>
                  <a:gd name="connsiteX1" fmla="*/ 465690 w 931380"/>
                  <a:gd name="connsiteY1" fmla="*/ 0 h 931380"/>
                  <a:gd name="connsiteX2" fmla="*/ 931380 w 931380"/>
                  <a:gd name="connsiteY2" fmla="*/ 465690 h 931380"/>
                  <a:gd name="connsiteX3" fmla="*/ 465690 w 931380"/>
                  <a:gd name="connsiteY3" fmla="*/ 931380 h 931380"/>
                  <a:gd name="connsiteX4" fmla="*/ 0 w 931380"/>
                  <a:gd name="connsiteY4" fmla="*/ 465690 h 93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1380" h="931380">
                    <a:moveTo>
                      <a:pt x="0" y="465690"/>
                    </a:moveTo>
                    <a:cubicBezTo>
                      <a:pt x="0" y="208497"/>
                      <a:pt x="208497" y="0"/>
                      <a:pt x="465690" y="0"/>
                    </a:cubicBezTo>
                    <a:cubicBezTo>
                      <a:pt x="722883" y="0"/>
                      <a:pt x="931380" y="208497"/>
                      <a:pt x="931380" y="465690"/>
                    </a:cubicBezTo>
                    <a:cubicBezTo>
                      <a:pt x="931380" y="722883"/>
                      <a:pt x="722883" y="931380"/>
                      <a:pt x="465690" y="931380"/>
                    </a:cubicBezTo>
                    <a:cubicBezTo>
                      <a:pt x="208497" y="931380"/>
                      <a:pt x="0" y="722883"/>
                      <a:pt x="0" y="465690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8F80C6"/>
                  </a:gs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9966FF"/>
                  </a:gs>
                </a:gsLst>
                <a:lin ang="20400000" scaled="0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30000"/>
                  </a:prstClr>
                </a:inn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lang="ko-KR" altLang="en-US" sz="24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2206787" y="1659505"/>
                <a:ext cx="1041425" cy="10062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239802" y="2353346"/>
                <a:ext cx="96805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rgbClr val="674EA7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Smart Device</a:t>
                </a:r>
                <a:endParaRPr lang="ko-KR" altLang="en-US" sz="1400" b="1" dirty="0">
                  <a:solidFill>
                    <a:srgbClr val="674EA7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3"/>
            <a:srcRect l="29822" t="9796" r="29308" b="11159"/>
            <a:stretch/>
          </p:blipFill>
          <p:spPr>
            <a:xfrm>
              <a:off x="2171746" y="4146489"/>
              <a:ext cx="349547" cy="67604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A4BCC303-B14B-4A2C-8266-339189525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9493" y="4265979"/>
              <a:ext cx="263473" cy="2607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0713" y="4461498"/>
              <a:ext cx="685202" cy="38019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1041" y="4112103"/>
              <a:ext cx="509326" cy="372410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4122270" y="2982599"/>
            <a:ext cx="3991084" cy="24789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ko-KR" altLang="en-US" sz="12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359477" y="3208006"/>
            <a:ext cx="1534329" cy="672377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ko-KR" altLang="en-US" sz="12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335698" y="3208006"/>
            <a:ext cx="1534329" cy="672377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ko-KR" altLang="en-US" sz="12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359477" y="4555084"/>
            <a:ext cx="1534329" cy="672377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ko-KR" altLang="en-US" sz="12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335698" y="4555084"/>
            <a:ext cx="1534329" cy="672377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ko-KR" altLang="en-US" sz="12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9486787">
            <a:off x="8081652" y="3550853"/>
            <a:ext cx="813235" cy="322304"/>
          </a:xfrm>
          <a:prstGeom prst="rightArrow">
            <a:avLst>
              <a:gd name="adj1" fmla="val 32062"/>
              <a:gd name="adj2" fmla="val 50000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>
            <a:noFill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ko-KR" altLang="en-US" sz="240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3" name="오른쪽 화살표 112"/>
          <p:cNvSpPr/>
          <p:nvPr/>
        </p:nvSpPr>
        <p:spPr>
          <a:xfrm rot="11773308">
            <a:off x="8115772" y="4472063"/>
            <a:ext cx="813235" cy="322304"/>
          </a:xfrm>
          <a:prstGeom prst="rightArrow">
            <a:avLst>
              <a:gd name="adj1" fmla="val 32062"/>
              <a:gd name="adj2" fmla="val 50000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>
            <a:noFill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ko-KR" altLang="en-US" sz="240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4" name="오른쪽 화살표 113"/>
          <p:cNvSpPr/>
          <p:nvPr/>
        </p:nvSpPr>
        <p:spPr>
          <a:xfrm>
            <a:off x="3420019" y="4042583"/>
            <a:ext cx="716717" cy="322304"/>
          </a:xfrm>
          <a:prstGeom prst="rightArrow">
            <a:avLst>
              <a:gd name="adj1" fmla="val 32062"/>
              <a:gd name="adj2" fmla="val 50000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>
            <a:noFill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ko-KR" altLang="en-US" sz="240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8" name="구부러진 연결선 7"/>
          <p:cNvCxnSpPr>
            <a:stCxn id="108" idx="1"/>
            <a:endCxn id="106" idx="1"/>
          </p:cNvCxnSpPr>
          <p:nvPr/>
        </p:nvCxnSpPr>
        <p:spPr>
          <a:xfrm rot="10800000">
            <a:off x="4359477" y="3544195"/>
            <a:ext cx="12700" cy="1347078"/>
          </a:xfrm>
          <a:prstGeom prst="curvedConnector3">
            <a:avLst>
              <a:gd name="adj1" fmla="val 1229709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 w="38100">
            <a:solidFill>
              <a:srgbClr val="FF99FF"/>
            </a:solidFill>
            <a:headEnd type="none" w="med" len="med"/>
            <a:tailEnd type="triangle" w="med" len="med"/>
          </a:ln>
          <a:effectLst/>
        </p:spPr>
      </p:cxnSp>
      <p:cxnSp>
        <p:nvCxnSpPr>
          <p:cNvPr id="120" name="구부러진 연결선 119"/>
          <p:cNvCxnSpPr>
            <a:stCxn id="106" idx="0"/>
            <a:endCxn id="107" idx="0"/>
          </p:cNvCxnSpPr>
          <p:nvPr/>
        </p:nvCxnSpPr>
        <p:spPr>
          <a:xfrm rot="5400000" flipH="1" flipV="1">
            <a:off x="6114752" y="2219896"/>
            <a:ext cx="12700" cy="1976221"/>
          </a:xfrm>
          <a:prstGeom prst="curvedConnector3">
            <a:avLst>
              <a:gd name="adj1" fmla="val 1800000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 w="38100">
            <a:solidFill>
              <a:srgbClr val="FF99FF"/>
            </a:solidFill>
            <a:headEnd type="none" w="med" len="med"/>
            <a:tailEnd type="triangle" w="med" len="med"/>
          </a:ln>
          <a:effectLst/>
        </p:spPr>
      </p:cxnSp>
      <p:cxnSp>
        <p:nvCxnSpPr>
          <p:cNvPr id="126" name="구부러진 연결선 125"/>
          <p:cNvCxnSpPr>
            <a:stCxn id="107" idx="3"/>
            <a:endCxn id="109" idx="3"/>
          </p:cNvCxnSpPr>
          <p:nvPr/>
        </p:nvCxnSpPr>
        <p:spPr>
          <a:xfrm>
            <a:off x="7870027" y="3544195"/>
            <a:ext cx="12700" cy="1347078"/>
          </a:xfrm>
          <a:prstGeom prst="curvedConnector3">
            <a:avLst>
              <a:gd name="adj1" fmla="val 1800000"/>
            </a:avLst>
          </a:prstGeom>
          <a:gradFill>
            <a:gsLst>
              <a:gs pos="65000">
                <a:srgbClr val="9DABE4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rgbClr val="9DADE5"/>
              </a:gs>
            </a:gsLst>
            <a:lin ang="12000000" scaled="0"/>
          </a:gradFill>
          <a:ln w="38100">
            <a:solidFill>
              <a:srgbClr val="FF99FF"/>
            </a:solidFill>
            <a:headEnd type="none" w="med" len="med"/>
            <a:tailEnd type="triangl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180638" y="4076400"/>
            <a:ext cx="1911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“</a:t>
            </a:r>
            <a:r>
              <a:rPr lang="ko-KR" altLang="en-US" sz="1600" b="1" i="1" dirty="0" smtClean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디지털 금융 여정</a:t>
            </a:r>
            <a:r>
              <a:rPr lang="en-US" altLang="ko-KR" sz="1600" b="1" i="1" dirty="0" smtClean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＂</a:t>
            </a:r>
            <a:endParaRPr lang="ko-KR" altLang="en-US" sz="1600" b="1" i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4601676" y="3284739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디지털 금융</a:t>
            </a:r>
            <a:endParaRPr lang="en-US" altLang="ko-KR" sz="1400" b="1" dirty="0" smtClean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홍보관</a:t>
            </a:r>
            <a:endParaRPr lang="ko-KR" altLang="en-US" sz="1400" b="1" dirty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9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182" y="5802426"/>
            <a:ext cx="6986880" cy="682915"/>
          </a:xfrm>
          <a:prstGeom prst="roundRect">
            <a:avLst/>
          </a:prstGeom>
          <a:solidFill>
            <a:srgbClr val="38A9C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잠재고객 확보 및 신성장 동력 확보</a:t>
            </a:r>
            <a:r>
              <a:rPr lang="en-US" altLang="ko-KR" sz="1400" b="1" dirty="0" smtClean="0">
                <a:latin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우리금융 디지털 이미지 재고 </a:t>
            </a:r>
            <a:r>
              <a:rPr lang="ko-KR" altLang="en-US" sz="1400" b="1" dirty="0" err="1" smtClean="0">
                <a:latin typeface="+mn-ea"/>
              </a:rPr>
              <a:t>브랜딩</a:t>
            </a:r>
            <a:r>
              <a:rPr lang="ko-KR" altLang="en-US" sz="1400" b="1" dirty="0" smtClean="0">
                <a:latin typeface="+mn-ea"/>
              </a:rPr>
              <a:t> 효과</a:t>
            </a:r>
            <a:r>
              <a:rPr lang="en-US" altLang="ko-KR" sz="1400" b="1" dirty="0" smtClean="0">
                <a:latin typeface="+mn-ea"/>
              </a:rPr>
              <a:t>＂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6602915" y="3284739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디지털 금융</a:t>
            </a:r>
            <a:endParaRPr lang="en-US" altLang="ko-KR" sz="1400" b="1" dirty="0" smtClean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</a:t>
            </a:r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육관</a:t>
            </a:r>
            <a:endParaRPr lang="ko-KR" altLang="en-US" sz="1400" b="1" dirty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602915" y="462941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디지털 금융</a:t>
            </a:r>
            <a:endParaRPr lang="en-US" altLang="ko-KR" sz="1400" b="1" dirty="0" smtClean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400" b="1" dirty="0" err="1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상품몰</a:t>
            </a:r>
            <a:endParaRPr lang="ko-KR" altLang="en-US" sz="1400" b="1" dirty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593482" y="462941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디지털 금융</a:t>
            </a:r>
            <a:endParaRPr lang="en-US" altLang="ko-KR" sz="1400" b="1" dirty="0" smtClean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400" b="1" dirty="0" err="1" smtClean="0">
                <a:solidFill>
                  <a:srgbClr val="674EA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상담관</a:t>
            </a:r>
            <a:endParaRPr lang="ko-KR" altLang="en-US" sz="1400" b="1" dirty="0">
              <a:solidFill>
                <a:srgbClr val="674EA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0" name="슬라이드 번호 개체 틀 5"/>
          <p:cNvSpPr txBox="1">
            <a:spLocks/>
          </p:cNvSpPr>
          <p:nvPr/>
        </p:nvSpPr>
        <p:spPr>
          <a:xfrm>
            <a:off x="10362547" y="6362654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pPr/>
              <a:t>24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258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0C0BCC-113B-4A25-AFCD-E43ADCCD384C}"/>
              </a:ext>
            </a:extLst>
          </p:cNvPr>
          <p:cNvSpPr txBox="1"/>
          <p:nvPr/>
        </p:nvSpPr>
        <p:spPr>
          <a:xfrm>
            <a:off x="6151757" y="2035175"/>
            <a:ext cx="3203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Conclusion</a:t>
            </a:r>
            <a:endParaRPr lang="en-US" altLang="ko-KR" sz="4800" dirty="0">
              <a:solidFill>
                <a:schemeClr val="accent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3CD51-8D91-4990-A892-0659BE4400DE}"/>
              </a:ext>
            </a:extLst>
          </p:cNvPr>
          <p:cNvSpPr txBox="1"/>
          <p:nvPr/>
        </p:nvSpPr>
        <p:spPr>
          <a:xfrm>
            <a:off x="5250718" y="1380788"/>
            <a:ext cx="203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D881A-91B7-47E9-B4FA-1898B2E35F67}"/>
              </a:ext>
            </a:extLst>
          </p:cNvPr>
          <p:cNvSpPr txBox="1"/>
          <p:nvPr/>
        </p:nvSpPr>
        <p:spPr>
          <a:xfrm>
            <a:off x="6096000" y="4581274"/>
            <a:ext cx="108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맺음말</a:t>
            </a:r>
            <a:endParaRPr lang="en-US" altLang="ko-KR" sz="24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25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47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갈매기형 수장 62"/>
          <p:cNvSpPr/>
          <p:nvPr/>
        </p:nvSpPr>
        <p:spPr>
          <a:xfrm rot="5400000">
            <a:off x="5787585" y="3805987"/>
            <a:ext cx="642910" cy="2793318"/>
          </a:xfrm>
          <a:prstGeom prst="chevron">
            <a:avLst>
              <a:gd name="adj" fmla="val 8008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KoPubWorld돋움체 Bold" panose="00000800000000000000" pitchFamily="2" charset="-127"/>
            </a:endParaRP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7055206" y="2293040"/>
            <a:ext cx="3468915" cy="3044360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5774" y="1059433"/>
            <a:ext cx="9998643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폭넓은 </a:t>
            </a:r>
            <a:r>
              <a:rPr lang="ko-KR" altLang="en-US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산업 분야의 유망 기업과의 제휴 선점 </a:t>
            </a:r>
            <a:r>
              <a:rPr lang="ko-KR" altLang="en-US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필요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AutoShape 8" descr="Customers Icons - Download Free Vector Icons | Noun Project"/>
          <p:cNvSpPr>
            <a:spLocks noChangeAspect="1" noChangeArrowheads="1"/>
          </p:cNvSpPr>
          <p:nvPr/>
        </p:nvSpPr>
        <p:spPr bwMode="auto">
          <a:xfrm>
            <a:off x="337362" y="13939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AutoShape 8" descr="Customers Icons - Download Free Vector Icons | Noun Project"/>
          <p:cNvSpPr>
            <a:spLocks noChangeAspect="1" noChangeArrowheads="1"/>
          </p:cNvSpPr>
          <p:nvPr/>
        </p:nvSpPr>
        <p:spPr bwMode="auto">
          <a:xfrm rot="10389275">
            <a:off x="3748648" y="13443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7055206" y="1699484"/>
            <a:ext cx="3468915" cy="591587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Metaverse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관련 유망 기업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자유형 60"/>
          <p:cNvSpPr>
            <a:spLocks/>
          </p:cNvSpPr>
          <p:nvPr/>
        </p:nvSpPr>
        <p:spPr bwMode="auto">
          <a:xfrm>
            <a:off x="1538326" y="2293041"/>
            <a:ext cx="3468915" cy="3044358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2" name="Freeform 37"/>
          <p:cNvSpPr>
            <a:spLocks/>
          </p:cNvSpPr>
          <p:nvPr/>
        </p:nvSpPr>
        <p:spPr bwMode="auto">
          <a:xfrm>
            <a:off x="1538325" y="1701453"/>
            <a:ext cx="3468915" cy="591587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4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326" y="5770535"/>
            <a:ext cx="8985795" cy="7738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anchor="ctr" anchorCtr="0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lang="ko-KR" altLang="en-US" sz="2000" b="1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제휴를 통한 시장 선점과 경쟁력 확보</a:t>
            </a:r>
            <a:r>
              <a:rPr lang="en-US" altLang="ko-KR" sz="2000" b="1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2000" b="1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파괴적 혁신 서비스 제공</a:t>
            </a:r>
            <a:r>
              <a:rPr lang="en-US" altLang="ko-KR" sz="2000" b="1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”</a:t>
            </a:r>
            <a:endParaRPr lang="ko-KR" altLang="en-US" sz="2000" b="1" i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l="29822" t="9796" r="29308" b="11159"/>
          <a:stretch/>
        </p:blipFill>
        <p:spPr>
          <a:xfrm>
            <a:off x="3040874" y="3067100"/>
            <a:ext cx="503579" cy="97395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88" y="2495738"/>
            <a:ext cx="751348" cy="751348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 rot="10800000">
            <a:off x="2424233" y="3824828"/>
            <a:ext cx="1717311" cy="403048"/>
            <a:chOff x="2354315" y="3107969"/>
            <a:chExt cx="1717311" cy="403048"/>
          </a:xfrm>
        </p:grpSpPr>
        <p:sp>
          <p:nvSpPr>
            <p:cNvPr id="82" name="줄무늬가 있는 오른쪽 화살표 81"/>
            <p:cNvSpPr/>
            <p:nvPr/>
          </p:nvSpPr>
          <p:spPr>
            <a:xfrm rot="8769395">
              <a:off x="3533477" y="3125630"/>
              <a:ext cx="538149" cy="385387"/>
            </a:xfrm>
            <a:prstGeom prst="stripedRightArrow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줄무늬가 있는 오른쪽 화살표 82"/>
            <p:cNvSpPr/>
            <p:nvPr/>
          </p:nvSpPr>
          <p:spPr>
            <a:xfrm rot="1978316">
              <a:off x="2354315" y="3107969"/>
              <a:ext cx="599318" cy="385387"/>
            </a:xfrm>
            <a:prstGeom prst="stripedRightArrow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위쪽/아래쪽 화살표 99"/>
          <p:cNvSpPr/>
          <p:nvPr/>
        </p:nvSpPr>
        <p:spPr>
          <a:xfrm rot="16200000">
            <a:off x="5870939" y="2751338"/>
            <a:ext cx="298384" cy="1576872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205240" y="2738057"/>
            <a:ext cx="1603324" cy="651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시장 선점을 위한</a:t>
            </a:r>
            <a:endParaRPr lang="en-US" altLang="ko-KR" sz="1100" b="1" dirty="0" smtClean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폭넓은 산업의 기업과 </a:t>
            </a:r>
            <a:endParaRPr lang="en-US" altLang="ko-KR" sz="1100" b="1" dirty="0" smtClean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lvl="0"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제휴 </a:t>
            </a:r>
            <a:r>
              <a:rPr lang="ko-KR" altLang="en-US" sz="1100" b="1" dirty="0" err="1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선점필요</a:t>
            </a:r>
            <a:endParaRPr lang="ko-KR" altLang="en-US" sz="11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67" y="2504680"/>
            <a:ext cx="690236" cy="690236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2400098" y="2967003"/>
            <a:ext cx="1671528" cy="405874"/>
            <a:chOff x="2400098" y="3125630"/>
            <a:chExt cx="1671528" cy="405874"/>
          </a:xfrm>
        </p:grpSpPr>
        <p:sp>
          <p:nvSpPr>
            <p:cNvPr id="79" name="줄무늬가 있는 오른쪽 화살표 78"/>
            <p:cNvSpPr/>
            <p:nvPr/>
          </p:nvSpPr>
          <p:spPr>
            <a:xfrm rot="1978316">
              <a:off x="2400098" y="3146117"/>
              <a:ext cx="599318" cy="385387"/>
            </a:xfrm>
            <a:prstGeom prst="stripedRightArrow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줄무늬가 있는 오른쪽 화살표 71"/>
            <p:cNvSpPr/>
            <p:nvPr/>
          </p:nvSpPr>
          <p:spPr>
            <a:xfrm rot="8769395">
              <a:off x="3533477" y="3125630"/>
              <a:ext cx="538149" cy="385387"/>
            </a:xfrm>
            <a:prstGeom prst="stripedRightArrow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854" y="4314935"/>
            <a:ext cx="718464" cy="59338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724" y="2539048"/>
            <a:ext cx="528627" cy="52862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1274" y="7450490"/>
            <a:ext cx="11749162" cy="1803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메타버스 산업 </a:t>
            </a:r>
            <a:r>
              <a:rPr lang="ko-KR" altLang="en-US" sz="1400" b="1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분류별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기업 정리 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(2021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 기준</a:t>
            </a:r>
            <a:r>
              <a:rPr lang="en-US" altLang="ko-KR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플랫폼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삼성전자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페이스북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애플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마이크로소프트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소니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뷰직스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애플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네이버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게임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미디어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로블록스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닌텐도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포트나이트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빅히트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마인크래프트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와이지엔터테인먼트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기반산업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가상공간을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개발하는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유니티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엔비디아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MS, AT&amp;T,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버라이즌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퀄컴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아마존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MS,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브로드컴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국내</a:t>
            </a:r>
            <a:r>
              <a:rPr lang="en-US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Top3 </a:t>
            </a:r>
            <a:r>
              <a:rPr lang="ko-KR" altLang="en-US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메타버스 </a:t>
            </a:r>
            <a:r>
              <a:rPr lang="ko-KR" altLang="en-US" sz="1400" b="1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관련 기업 정리</a:t>
            </a:r>
            <a:endParaRPr lang="ko-KR" altLang="en-US" sz="1400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네이버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제페토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억명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대부분 외국인이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크리에이터가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옷을 판매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가상화폐사용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젬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=100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빅히트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BTS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신곡을 포트나이트에서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이용자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3.5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억명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위버스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팬덤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가상세계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멤버쉽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구독경제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수익창출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위버스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 이용자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470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만명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와이지엔터테인먼트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팬덤이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이끄는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가상현실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블랙핑크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유투브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구독자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-5880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만명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제페토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콜라보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의상 제작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CD3BF11-1B63-45DF-9FF8-CFA42064820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838" y="1880391"/>
            <a:ext cx="1290596" cy="2246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140" y="2345621"/>
            <a:ext cx="3067863" cy="28932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4BCC303-B14B-4A2C-8266-3391895253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6726" y="3236754"/>
            <a:ext cx="379575" cy="37557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3041" y="4207705"/>
            <a:ext cx="866896" cy="771633"/>
          </a:xfrm>
          <a:prstGeom prst="rect">
            <a:avLst/>
          </a:prstGeom>
        </p:spPr>
      </p:pic>
      <p:sp>
        <p:nvSpPr>
          <p:cNvPr id="3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26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4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8946" y="3013501"/>
            <a:ext cx="2943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감사합니다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151757" y="2035175"/>
            <a:ext cx="3485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Introduction</a:t>
            </a:r>
            <a:endParaRPr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0718" y="1380788"/>
            <a:ext cx="203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4881" y="4564063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개요 </a:t>
            </a:r>
            <a:r>
              <a:rPr lang="en-US" altLang="ko-KR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/ </a:t>
            </a:r>
            <a:r>
              <a:rPr lang="ko-KR" altLang="en-US" sz="24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연구 목적</a:t>
            </a:r>
            <a:endParaRPr lang="en-US" altLang="ko-KR" sz="24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74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58813" y="172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6913" y="1014059"/>
            <a:ext cx="6614271" cy="3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What is 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???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11" y="2181222"/>
            <a:ext cx="5784476" cy="3603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1711" y="5829360"/>
            <a:ext cx="5784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indent="0" algn="ctr">
              <a:buNone/>
            </a:pPr>
            <a:r>
              <a:rPr lang="en-US" altLang="ko-KR" sz="1200" dirty="0" smtClean="0"/>
              <a:t>&lt; Movie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Ready Player One, </a:t>
            </a:r>
            <a:r>
              <a:rPr lang="ko-KR" altLang="en-US" sz="1200" dirty="0" smtClean="0"/>
              <a:t>스티븐 스필버그</a:t>
            </a:r>
            <a:r>
              <a:rPr lang="en-US" altLang="ko-KR" sz="1200" dirty="0" smtClean="0"/>
              <a:t> &gt;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920333" y="4945201"/>
            <a:ext cx="1912976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가공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초월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8C776FCB-C205-4A7B-A0D1-CEB5D382D73D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1042531" y="2526780"/>
            <a:ext cx="1668584" cy="1668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72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10" name="Rectangle 304">
            <a:extLst>
              <a:ext uri="{FF2B5EF4-FFF2-40B4-BE49-F238E27FC236}">
                <a16:creationId xmlns:a16="http://schemas.microsoft.com/office/drawing/2014/main" id="{8548D09D-E149-43F9-AFFF-29A163A62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99" y="3077044"/>
            <a:ext cx="17167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META</a:t>
            </a:r>
            <a:endParaRPr kumimoji="0"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43">
            <a:extLst>
              <a:ext uri="{FF2B5EF4-FFF2-40B4-BE49-F238E27FC236}">
                <a16:creationId xmlns:a16="http://schemas.microsoft.com/office/drawing/2014/main" id="{28003E6D-5C3D-4F7C-A306-0019CD8D90CA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3607457" y="2526780"/>
            <a:ext cx="1668584" cy="16687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727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14" name="Rectangle 304">
            <a:extLst>
              <a:ext uri="{FF2B5EF4-FFF2-40B4-BE49-F238E27FC236}">
                <a16:creationId xmlns:a16="http://schemas.microsoft.com/office/drawing/2014/main" id="{D645A096-96C8-4119-8BBF-819BF1319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4170" y="3077044"/>
            <a:ext cx="19340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UNIVERSE</a:t>
            </a:r>
            <a:endParaRPr kumimoji="0"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21682-FDA7-4B83-8909-0B883F92420F}"/>
              </a:ext>
            </a:extLst>
          </p:cNvPr>
          <p:cNvSpPr txBox="1"/>
          <p:nvPr/>
        </p:nvSpPr>
        <p:spPr>
          <a:xfrm>
            <a:off x="3485259" y="4945202"/>
            <a:ext cx="1912976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r>
              <a:rPr lang="ko-KR" altLang="en-US" sz="1600" dirty="0" smtClean="0"/>
              <a:t>현실세계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우주</a:t>
            </a:r>
            <a:endParaRPr lang="en-US" altLang="ko-KR" sz="16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>
            <a:off x="1700777" y="4692797"/>
            <a:ext cx="352087" cy="0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D3E9CE-0964-4933-9BCB-A69E5DCB83D0}"/>
              </a:ext>
            </a:extLst>
          </p:cNvPr>
          <p:cNvCxnSpPr/>
          <p:nvPr/>
        </p:nvCxnSpPr>
        <p:spPr>
          <a:xfrm>
            <a:off x="4282233" y="4692797"/>
            <a:ext cx="352087" cy="0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십자형 20">
            <a:extLst>
              <a:ext uri="{FF2B5EF4-FFF2-40B4-BE49-F238E27FC236}">
                <a16:creationId xmlns:a16="http://schemas.microsoft.com/office/drawing/2014/main" id="{E79137F6-85C4-49F6-BB3D-437306E9FF46}"/>
              </a:ext>
            </a:extLst>
          </p:cNvPr>
          <p:cNvSpPr/>
          <p:nvPr/>
        </p:nvSpPr>
        <p:spPr>
          <a:xfrm>
            <a:off x="3063113" y="3262676"/>
            <a:ext cx="210663" cy="213299"/>
          </a:xfrm>
          <a:prstGeom prst="plus">
            <a:avLst>
              <a:gd name="adj" fmla="val 44280"/>
            </a:avLst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836078" y="5445916"/>
            <a:ext cx="4598370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METAVERSE : </a:t>
            </a:r>
            <a:r>
              <a:rPr lang="ko-KR" altLang="en-US" sz="1400" dirty="0" smtClean="0"/>
              <a:t>현실세계를 초월한 가상공간</a:t>
            </a:r>
            <a:endParaRPr lang="en-US" altLang="ko-KR" sz="1400" dirty="0" smtClean="0"/>
          </a:p>
          <a:p>
            <a:r>
              <a:rPr lang="en-US" altLang="ko-KR" sz="1400" dirty="0" smtClean="0"/>
              <a:t>		      </a:t>
            </a:r>
            <a:r>
              <a:rPr lang="ko-KR" altLang="en-US" sz="1400" dirty="0" smtClean="0"/>
              <a:t>가상현실보다 진보된 포괄 개념</a:t>
            </a:r>
            <a:endParaRPr lang="en-US" altLang="ko-KR" sz="1400" dirty="0" smtClean="0"/>
          </a:p>
          <a:p>
            <a:r>
              <a:rPr lang="en-US" altLang="ko-KR" sz="1400" dirty="0" smtClean="0"/>
              <a:t>		      </a:t>
            </a:r>
            <a:r>
              <a:rPr lang="ko-KR" altLang="en-US" sz="1400" dirty="0" smtClean="0"/>
              <a:t>현실과 유사한 활동 </a:t>
            </a:r>
            <a:r>
              <a:rPr lang="ko-KR" altLang="en-US" sz="1400" dirty="0" err="1" smtClean="0"/>
              <a:t>수행가능</a:t>
            </a:r>
            <a:endParaRPr lang="en-US" altLang="ko-KR" sz="1400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4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96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58813" y="172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6913" y="1014059"/>
            <a:ext cx="6614271" cy="3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AR, VR, XR, 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차이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21637"/>
              </p:ext>
            </p:extLst>
          </p:nvPr>
        </p:nvGraphicFramePr>
        <p:xfrm>
          <a:off x="876093" y="4161533"/>
          <a:ext cx="10531267" cy="220258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08201">
                  <a:extLst>
                    <a:ext uri="{9D8B030D-6E8A-4147-A177-3AD203B41FA5}">
                      <a16:colId xmlns:a16="http://schemas.microsoft.com/office/drawing/2014/main" val="2068296295"/>
                    </a:ext>
                  </a:extLst>
                </a:gridCol>
                <a:gridCol w="1734671">
                  <a:extLst>
                    <a:ext uri="{9D8B030D-6E8A-4147-A177-3AD203B41FA5}">
                      <a16:colId xmlns:a16="http://schemas.microsoft.com/office/drawing/2014/main" val="421204940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04827266"/>
                    </a:ext>
                  </a:extLst>
                </a:gridCol>
                <a:gridCol w="3930795">
                  <a:extLst>
                    <a:ext uri="{9D8B030D-6E8A-4147-A177-3AD203B41FA5}">
                      <a16:colId xmlns:a16="http://schemas.microsoft.com/office/drawing/2014/main" val="2595017835"/>
                    </a:ext>
                  </a:extLst>
                </a:gridCol>
              </a:tblGrid>
              <a:tr h="2385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접근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기기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629409"/>
                  </a:ext>
                </a:extLst>
              </a:tr>
              <a:tr h="39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VR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가상현실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가짜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Real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 아님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모든 이미지는 가공된 것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현실이미지는 없음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안경은 불투명하고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막혀있음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019686"/>
                  </a:ext>
                </a:extLst>
              </a:tr>
              <a:tr h="39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AR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증강현실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진짜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(Real)+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현실의 모습에 가짜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가공된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가상의 이미지를 덧입힘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안경은 투명하고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가상 이미지가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덧붙혀짐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483274"/>
                  </a:ext>
                </a:extLst>
              </a:tr>
              <a:tr h="39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XR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확장현실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VR + 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XR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을 선택 혼합 사용 가능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평소에는 투명하나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AR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모드는 투명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VR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모드는 불투명하게 변경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835199"/>
                  </a:ext>
                </a:extLst>
              </a:tr>
              <a:tr h="556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메타버스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가상현실 보다 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더 진보된 포괄 개념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가상세계이지만 현실세계처럼 활동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XR,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VR, AR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등을 활용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72982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93" y="1817112"/>
            <a:ext cx="3044055" cy="1750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604" y="1817112"/>
            <a:ext cx="3680493" cy="1750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217" y="1825504"/>
            <a:ext cx="3399318" cy="1741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/>
          <p:cNvSpPr txBox="1"/>
          <p:nvPr/>
        </p:nvSpPr>
        <p:spPr>
          <a:xfrm>
            <a:off x="721289" y="3720290"/>
            <a:ext cx="10640808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indent="0" algn="ctr">
              <a:buNone/>
            </a:pPr>
            <a:r>
              <a:rPr lang="en-US" altLang="ko-KR" sz="1200" b="1" dirty="0" smtClean="0"/>
              <a:t>&lt; </a:t>
            </a:r>
            <a:r>
              <a:rPr lang="ko-KR" altLang="en-US" sz="1200" b="1" dirty="0" smtClean="0"/>
              <a:t>가상현실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- </a:t>
            </a:r>
            <a:r>
              <a:rPr lang="ko-KR" altLang="en-US" sz="1200" b="1" dirty="0" err="1" smtClean="0"/>
              <a:t>로블록스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좌</a:t>
            </a:r>
            <a:r>
              <a:rPr lang="en-US" altLang="ko-KR" sz="1200" b="1" dirty="0" smtClean="0"/>
              <a:t>), </a:t>
            </a:r>
            <a:r>
              <a:rPr lang="ko-KR" altLang="en-US" sz="1200" b="1" dirty="0" smtClean="0"/>
              <a:t>증강현실 </a:t>
            </a:r>
            <a:r>
              <a:rPr lang="en-US" altLang="ko-KR" sz="1200" b="1" dirty="0" smtClean="0"/>
              <a:t>– The Ghost Pacer (</a:t>
            </a:r>
            <a:r>
              <a:rPr lang="ko-KR" altLang="en-US" sz="1200" b="1" dirty="0" smtClean="0"/>
              <a:t>중</a:t>
            </a:r>
            <a:r>
              <a:rPr lang="en-US" altLang="ko-KR" sz="1200" b="1" dirty="0" smtClean="0"/>
              <a:t>), </a:t>
            </a:r>
            <a:r>
              <a:rPr lang="ko-KR" altLang="en-US" sz="1200" b="1" dirty="0" smtClean="0"/>
              <a:t>메타버스 </a:t>
            </a:r>
            <a:r>
              <a:rPr lang="en-US" altLang="ko-KR" sz="1200" b="1" dirty="0" smtClean="0"/>
              <a:t>– </a:t>
            </a:r>
            <a:r>
              <a:rPr lang="en-US" altLang="ko-KR" sz="1200" b="1" dirty="0" err="1"/>
              <a:t>T</a:t>
            </a:r>
            <a:r>
              <a:rPr lang="en-US" altLang="ko-KR" sz="1200" b="1" dirty="0" err="1" smtClean="0"/>
              <a:t>eooh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Hopin</a:t>
            </a:r>
            <a:r>
              <a:rPr lang="ko-KR" altLang="en-US" sz="1200" b="1" dirty="0" smtClean="0"/>
              <a:t>의 가상 </a:t>
            </a:r>
            <a:r>
              <a:rPr lang="en-US" altLang="ko-KR" sz="1200" b="1" dirty="0" smtClean="0"/>
              <a:t>Conference/Events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우</a:t>
            </a:r>
            <a:r>
              <a:rPr lang="en-US" altLang="ko-KR" sz="1200" b="1" dirty="0" smtClean="0"/>
              <a:t>)&gt;</a:t>
            </a:r>
            <a:endParaRPr lang="en-US" altLang="ko-KR" sz="1200" b="1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5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54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8813" y="172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Intro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6913" y="1014059"/>
            <a:ext cx="6614271" cy="3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“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지속적이고 공유되는 가상세계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＂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796081" y="2599426"/>
            <a:ext cx="766890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몇 </a:t>
            </a:r>
            <a:r>
              <a:rPr lang="ko-KR" altLang="en-US" sz="1400" dirty="0"/>
              <a:t>년 전 개봉한 </a:t>
            </a:r>
            <a:r>
              <a:rPr lang="ko-KR" altLang="en-US" sz="1400" b="1" u="sng" dirty="0"/>
              <a:t>레디 플레이어 원</a:t>
            </a:r>
            <a:r>
              <a:rPr lang="ko-KR" altLang="en-US" sz="1400" dirty="0"/>
              <a:t>이라는 영화에서 우리는 간접적으로 </a:t>
            </a:r>
            <a:r>
              <a:rPr lang="ko-KR" altLang="en-US" sz="1400" dirty="0" err="1"/>
              <a:t>메타버스를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체험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현실 </a:t>
            </a:r>
            <a:r>
              <a:rPr lang="ko-KR" altLang="en-US" sz="1400" b="1" u="sng" dirty="0"/>
              <a:t>세계의 디지털 거울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b="1" u="sng" dirty="0" smtClean="0"/>
              <a:t>진화된 </a:t>
            </a:r>
            <a:r>
              <a:rPr lang="ko-KR" altLang="en-US" sz="1400" b="1" u="sng" dirty="0" err="1"/>
              <a:t>몰입형</a:t>
            </a:r>
            <a:r>
              <a:rPr lang="ko-KR" altLang="en-US" sz="1400" b="1" u="sng" dirty="0"/>
              <a:t> 인터넷</a:t>
            </a:r>
            <a:r>
              <a:rPr lang="ko-KR" altLang="en-US" sz="1400" dirty="0"/>
              <a:t>과 같이 </a:t>
            </a:r>
            <a:r>
              <a:rPr lang="en-US" altLang="ko-KR" sz="1400" b="1" u="sng" dirty="0"/>
              <a:t>“</a:t>
            </a:r>
            <a:r>
              <a:rPr lang="ko-KR" altLang="en-US" sz="1400" b="1" u="sng" dirty="0"/>
              <a:t>지속적이고 공유되는 가상세계</a:t>
            </a:r>
            <a:r>
              <a:rPr lang="en-US" altLang="ko-KR" sz="1400" b="1" u="sng" dirty="0"/>
              <a:t>”</a:t>
            </a:r>
            <a:r>
              <a:rPr lang="ko-KR" altLang="en-US" sz="1400" b="1" u="sng" dirty="0"/>
              <a:t>를 </a:t>
            </a:r>
            <a:r>
              <a:rPr lang="ko-KR" altLang="en-US" sz="1400" b="1" u="sng" dirty="0" smtClean="0"/>
              <a:t>의미</a:t>
            </a:r>
            <a:r>
              <a:rPr lang="ko-KR" altLang="en-US" sz="1400" dirty="0" smtClean="0"/>
              <a:t>함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닐 </a:t>
            </a:r>
            <a:r>
              <a:rPr lang="ko-KR" altLang="en-US" sz="1400" dirty="0" err="1"/>
              <a:t>스티븐슨</a:t>
            </a:r>
            <a:r>
              <a:rPr lang="en-US" altLang="ko-KR" sz="1400" dirty="0"/>
              <a:t>(Neal Stephenson)</a:t>
            </a:r>
            <a:r>
              <a:rPr lang="ko-KR" altLang="en-US" sz="1400" dirty="0"/>
              <a:t>의 소설 </a:t>
            </a:r>
            <a:r>
              <a:rPr lang="ko-KR" altLang="en-US" sz="1400" dirty="0" err="1"/>
              <a:t>스노우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크래쉬</a:t>
            </a:r>
            <a:r>
              <a:rPr lang="en-US" altLang="ko-KR" sz="1400" dirty="0"/>
              <a:t>(Snow Crash)</a:t>
            </a:r>
            <a:r>
              <a:rPr lang="ko-KR" altLang="en-US" sz="1400" dirty="0"/>
              <a:t>에서 유래된 </a:t>
            </a:r>
            <a:r>
              <a:rPr lang="ko-KR" altLang="en-US" sz="1400" dirty="0" smtClean="0"/>
              <a:t>개념</a:t>
            </a:r>
            <a:endParaRPr lang="en-US" altLang="ko-KR" sz="1400" dirty="0" smtClean="0"/>
          </a:p>
          <a:p>
            <a:r>
              <a:rPr lang="ko-KR" altLang="en-US" sz="1400" dirty="0"/>
              <a:t> </a:t>
            </a:r>
            <a:r>
              <a:rPr lang="ko-KR" altLang="en-US" sz="1400" dirty="0" smtClean="0"/>
              <a:t>      </a:t>
            </a:r>
            <a:r>
              <a:rPr lang="en-US" altLang="ko-KR" sz="1200" dirty="0" smtClean="0"/>
              <a:t>※ </a:t>
            </a:r>
            <a:r>
              <a:rPr lang="ko-KR" altLang="en-US" sz="1200" dirty="0" err="1" smtClean="0"/>
              <a:t>메타버스의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기술적 근간</a:t>
            </a:r>
            <a:r>
              <a:rPr lang="en-US" altLang="ko-KR" sz="1200" dirty="0"/>
              <a:t>(※ </a:t>
            </a:r>
            <a:r>
              <a:rPr lang="ko-KR" altLang="en-US" sz="1200" dirty="0" err="1"/>
              <a:t>고글</a:t>
            </a:r>
            <a:r>
              <a:rPr lang="en-US" altLang="ko-KR" sz="1200" dirty="0"/>
              <a:t>, </a:t>
            </a:r>
            <a:r>
              <a:rPr lang="ko-KR" altLang="en-US" sz="1200" dirty="0"/>
              <a:t>이어폰이라는 시청각 출력 </a:t>
            </a:r>
            <a:r>
              <a:rPr lang="ko-KR" altLang="en-US" sz="1200" dirty="0" err="1"/>
              <a:t>장치을</a:t>
            </a:r>
            <a:r>
              <a:rPr lang="ko-KR" altLang="en-US" sz="1200" dirty="0"/>
              <a:t> 이용해 접근하는 가상세계</a:t>
            </a:r>
            <a:r>
              <a:rPr lang="en-US" altLang="ko-KR" sz="1200" dirty="0"/>
              <a:t>)</a:t>
            </a:r>
            <a:r>
              <a:rPr lang="ko-KR" altLang="en-US" sz="1200" dirty="0"/>
              <a:t>이 되는 </a:t>
            </a:r>
            <a:r>
              <a:rPr lang="ko-KR" altLang="en-US" sz="1200" dirty="0" smtClean="0"/>
              <a:t>내용 설명</a:t>
            </a:r>
            <a:endParaRPr lang="en-US" altLang="ko-KR" sz="1200" dirty="0"/>
          </a:p>
        </p:txBody>
      </p:sp>
      <p:sp>
        <p:nvSpPr>
          <p:cNvPr id="26" name="Rectangle 304">
            <a:extLst>
              <a:ext uri="{FF2B5EF4-FFF2-40B4-BE49-F238E27FC236}">
                <a16:creationId xmlns:a16="http://schemas.microsoft.com/office/drawing/2014/main" id="{D645A096-96C8-4119-8BBF-819BF1319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445" y="5129916"/>
            <a:ext cx="39389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KOL</a:t>
            </a:r>
            <a:r>
              <a:rPr kumimoji="0"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을 활용 마케팅 전략</a:t>
            </a:r>
            <a:endParaRPr kumimoji="0"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DA25B1-9F6F-4D0B-9091-3A4CF53C7042}"/>
              </a:ext>
            </a:extLst>
          </p:cNvPr>
          <p:cNvCxnSpPr/>
          <p:nvPr/>
        </p:nvCxnSpPr>
        <p:spPr>
          <a:xfrm>
            <a:off x="845039" y="2479661"/>
            <a:ext cx="4134370" cy="989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D3E9CE-0964-4933-9BCB-A69E5DCB83D0}"/>
              </a:ext>
            </a:extLst>
          </p:cNvPr>
          <p:cNvCxnSpPr/>
          <p:nvPr/>
        </p:nvCxnSpPr>
        <p:spPr>
          <a:xfrm>
            <a:off x="777442" y="5028756"/>
            <a:ext cx="4364926" cy="0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605958" y="1677772"/>
            <a:ext cx="4709223" cy="6748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 latinLnBrk="1"/>
            <a:r>
              <a:rPr kumimoji="1" lang="en-US" altLang="ko-KR" sz="172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“</a:t>
            </a:r>
            <a:r>
              <a:rPr kumimoji="1" lang="ko-KR" altLang="en-US" sz="172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지속적이고 공유되는 가상세계</a:t>
            </a:r>
            <a:r>
              <a:rPr kumimoji="1" lang="en-US" altLang="ko-KR" sz="172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”  </a:t>
            </a:r>
          </a:p>
          <a:p>
            <a:pPr algn="ctr" latinLnBrk="1"/>
            <a:r>
              <a:rPr kumimoji="1"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–  Neal Stephenson, Snow Crash</a:t>
            </a:r>
            <a:endParaRPr kumimoji="1"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내용 개체 틀 6"/>
          <p:cNvSpPr txBox="1">
            <a:spLocks/>
          </p:cNvSpPr>
          <p:nvPr/>
        </p:nvSpPr>
        <p:spPr>
          <a:xfrm>
            <a:off x="605161" y="5154466"/>
            <a:ext cx="10919900" cy="150867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 1.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메타버스의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기술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/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경제 측면에 대한 분석 그리고 기존 시장과의 </a:t>
            </a:r>
            <a:r>
              <a:rPr lang="ko-KR" altLang="en-US" sz="14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차별점에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대해 설명한다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 2.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시장에서 </a:t>
            </a:r>
            <a:r>
              <a:rPr lang="ko-KR" altLang="en-US" sz="14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메타버스는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어떤 영향을 주게 될지에 대해 비즈니스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Map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을 소개하고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분야별로 전망을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예상해본다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 3.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마지막으로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”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우리금융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,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Metaverse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시대를 준비하라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”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에서는 우리금융에서 메타버스에서 활용 가능한 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함초롬바탕" panose="020305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   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도입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아이디어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/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고려할 점을 살펴보고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 나아가야 할 방향성 대해 제시한다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함초롬바탕" panose="02030504000101010101" pitchFamily="18" charset="-127"/>
              </a:rPr>
              <a:t>.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함초롬바탕" panose="02030504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5161" y="4369751"/>
            <a:ext cx="4709223" cy="453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/>
          <a:lstStyle/>
          <a:p>
            <a:pPr algn="ctr" latinLnBrk="1"/>
            <a:r>
              <a:rPr kumimoji="1" lang="ko-KR" altLang="en-US" sz="172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이번 연구는</a:t>
            </a:r>
            <a:r>
              <a:rPr kumimoji="1" lang="en-US" altLang="ko-KR" sz="172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??</a:t>
            </a:r>
            <a:endParaRPr kumimoji="1" lang="ko-KR" altLang="en-US" sz="172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57" y="2015184"/>
            <a:ext cx="3276782" cy="2289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6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34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1C030D-8467-4FCA-A693-E00AD26A2DD4}"/>
              </a:ext>
            </a:extLst>
          </p:cNvPr>
          <p:cNvSpPr txBox="1"/>
          <p:nvPr/>
        </p:nvSpPr>
        <p:spPr>
          <a:xfrm>
            <a:off x="6151757" y="2035175"/>
            <a:ext cx="5979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Great Transformation</a:t>
            </a:r>
          </a:p>
          <a:p>
            <a:r>
              <a:rPr lang="en-US" altLang="ko-KR" sz="48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Metaverse</a:t>
            </a:r>
            <a:endParaRPr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7EEB9-4B6B-4912-995C-758E1FBC643B}"/>
              </a:ext>
            </a:extLst>
          </p:cNvPr>
          <p:cNvSpPr txBox="1"/>
          <p:nvPr/>
        </p:nvSpPr>
        <p:spPr>
          <a:xfrm>
            <a:off x="5250718" y="1380788"/>
            <a:ext cx="203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2810C-35D1-4311-9D71-57274B195DDF}"/>
              </a:ext>
            </a:extLst>
          </p:cNvPr>
          <p:cNvSpPr txBox="1"/>
          <p:nvPr/>
        </p:nvSpPr>
        <p:spPr>
          <a:xfrm>
            <a:off x="6096000" y="4563417"/>
            <a:ext cx="3521477" cy="856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메타버스는</a:t>
            </a:r>
            <a:r>
              <a:rPr lang="ko-KR" altLang="en-US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왜 혁명인가</a:t>
            </a:r>
            <a:r>
              <a:rPr lang="en-US" altLang="ko-KR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?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경제</a:t>
            </a:r>
            <a:r>
              <a:rPr lang="en-US" altLang="ko-KR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4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기술측면</a:t>
            </a:r>
            <a:r>
              <a:rPr lang="ko-KR" altLang="en-US" sz="24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분석</a:t>
            </a:r>
            <a:endParaRPr lang="en-US" altLang="ko-KR" sz="24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7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메타버스는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왜 혁명인가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?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60F293-5AE6-4249-909B-337A4E97AD0C}"/>
              </a:ext>
            </a:extLst>
          </p:cNvPr>
          <p:cNvSpPr txBox="1"/>
          <p:nvPr/>
        </p:nvSpPr>
        <p:spPr>
          <a:xfrm>
            <a:off x="4390933" y="1757739"/>
            <a:ext cx="7234364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진화된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편의성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상호작용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화면．공간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확장성 그리고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범용기술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특성과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경제가치의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진화 등 인터넷 뒤를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잇는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혁명적 변화를 가져올 전망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가상과 현실이 융합된 새로운 혁명을 </a:t>
            </a:r>
            <a:r>
              <a:rPr lang="ko-KR" altLang="en-US" sz="1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예고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60F293-5AE6-4249-909B-337A4E97AD0C}"/>
              </a:ext>
            </a:extLst>
          </p:cNvPr>
          <p:cNvSpPr txBox="1"/>
          <p:nvPr/>
        </p:nvSpPr>
        <p:spPr>
          <a:xfrm>
            <a:off x="364081" y="1713182"/>
            <a:ext cx="4089331" cy="541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sto MT" panose="02040603050505030304" pitchFamily="18" charset="0"/>
              </a:rPr>
              <a:t>Metaverse</a:t>
            </a:r>
            <a:r>
              <a:rPr lang="en-US" altLang="ko-KR" sz="3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sto MT" panose="02040603050505030304" pitchFamily="18" charset="0"/>
              </a:rPr>
              <a:t> Revolution</a:t>
            </a:r>
            <a:endParaRPr lang="en-US" altLang="ko-KR" sz="3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51" y="2550441"/>
            <a:ext cx="8818072" cy="3779597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586998" y="6599582"/>
            <a:ext cx="5832648" cy="2121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831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831" dirty="0">
                <a:solidFill>
                  <a:schemeClr val="bg1">
                    <a:lumMod val="50000"/>
                  </a:schemeClr>
                </a:solidFill>
              </a:rPr>
              <a:t>: 1) NIPA(2020), “</a:t>
            </a:r>
            <a:r>
              <a:rPr lang="ko-KR" altLang="en-US" sz="831" dirty="0">
                <a:solidFill>
                  <a:schemeClr val="bg1">
                    <a:lumMod val="50000"/>
                  </a:schemeClr>
                </a:solidFill>
              </a:rPr>
              <a:t>대한민국 </a:t>
            </a:r>
            <a:r>
              <a:rPr lang="ko-KR" altLang="en-US" sz="831" dirty="0" err="1">
                <a:solidFill>
                  <a:schemeClr val="bg1">
                    <a:lumMod val="50000"/>
                  </a:schemeClr>
                </a:solidFill>
              </a:rPr>
              <a:t>실감경제</a:t>
            </a:r>
            <a:r>
              <a:rPr lang="ko-KR" altLang="en-US" sz="831" dirty="0">
                <a:solidFill>
                  <a:schemeClr val="bg1">
                    <a:lumMod val="50000"/>
                  </a:schemeClr>
                </a:solidFill>
              </a:rPr>
              <a:t> 확산 프로젝트</a:t>
            </a:r>
            <a:r>
              <a:rPr lang="en-US" altLang="ko-KR" sz="831" dirty="0">
                <a:solidFill>
                  <a:schemeClr val="bg1">
                    <a:lumMod val="50000"/>
                  </a:schemeClr>
                </a:solidFill>
              </a:rPr>
              <a:t>, XR Transformation”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8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59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75774" y="1059433"/>
            <a:ext cx="6829925" cy="334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메타버스는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왜 혁명인가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?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1999394-3391-4368-A319-30222161C23C}"/>
              </a:ext>
            </a:extLst>
          </p:cNvPr>
          <p:cNvSpPr txBox="1">
            <a:spLocks/>
          </p:cNvSpPr>
          <p:nvPr/>
        </p:nvSpPr>
        <p:spPr>
          <a:xfrm>
            <a:off x="658813" y="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Great Transformation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Metaverse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246247"/>
              </p:ext>
            </p:extLst>
          </p:nvPr>
        </p:nvGraphicFramePr>
        <p:xfrm>
          <a:off x="887241" y="2451668"/>
          <a:ext cx="10583501" cy="34168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87188">
                  <a:extLst>
                    <a:ext uri="{9D8B030D-6E8A-4147-A177-3AD203B41FA5}">
                      <a16:colId xmlns:a16="http://schemas.microsoft.com/office/drawing/2014/main" val="2068296295"/>
                    </a:ext>
                  </a:extLst>
                </a:gridCol>
                <a:gridCol w="8096313">
                  <a:extLst>
                    <a:ext uri="{9D8B030D-6E8A-4147-A177-3AD203B41FA5}">
                      <a16:colId xmlns:a16="http://schemas.microsoft.com/office/drawing/2014/main" val="1104827266"/>
                    </a:ext>
                  </a:extLst>
                </a:gridCol>
              </a:tblGrid>
              <a:tr h="363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속  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  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629409"/>
                  </a:ext>
                </a:extLst>
              </a:tr>
              <a:tr h="385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지속성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리셋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(resets), </a:t>
                      </a:r>
                      <a:r>
                        <a:rPr lang="ko-KR" altLang="en-US" sz="1050" dirty="0" err="1" smtClean="0">
                          <a:latin typeface="+mn-ea"/>
                          <a:ea typeface="+mn-ea"/>
                        </a:rPr>
                        <a:t>일시중지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(pauses),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종료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(ends)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가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 없고</a:t>
                      </a:r>
                      <a:r>
                        <a:rPr lang="en-US" altLang="ko-KR" sz="105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무기한으로 계속 지속되어야 함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435019686"/>
                  </a:ext>
                </a:extLst>
              </a:tr>
              <a:tr h="385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>
                          <a:latin typeface="+mn-ea"/>
                          <a:ea typeface="+mn-ea"/>
                        </a:rPr>
                        <a:t>동기성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(Synchronous) </a:t>
                      </a:r>
                    </a:p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및 실시간성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모든 사람을 위해 일관되게 실시간으로 존재하는 살아있는 </a:t>
                      </a:r>
                      <a:r>
                        <a:rPr lang="ko-KR" altLang="en-US" sz="1050" dirty="0" err="1" smtClean="0">
                          <a:latin typeface="+mn-ea"/>
                          <a:ea typeface="+mn-ea"/>
                        </a:rPr>
                        <a:t>경험이어야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함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231483274"/>
                  </a:ext>
                </a:extLst>
              </a:tr>
              <a:tr h="409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무제한적인 참가 인원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동시 참여에 실질적인 제한이 없고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모든 사람이 </a:t>
                      </a:r>
                      <a:r>
                        <a:rPr lang="ko-KR" altLang="en-US" sz="1050" dirty="0" err="1" smtClean="0">
                          <a:latin typeface="+mn-ea"/>
                          <a:ea typeface="+mn-ea"/>
                        </a:rPr>
                        <a:t>메타버스의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일부가 되어 특정 이벤트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장소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활동에 함께 참여할 수 있어야 함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384835199"/>
                  </a:ext>
                </a:extLst>
              </a:tr>
              <a:tr h="385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자체적으로 완전히 </a:t>
                      </a:r>
                      <a:endParaRPr lang="en-US" altLang="ko-KR" sz="105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작동하는 경제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개인과 기업이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가치를 생성하는 작업을 창출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소유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투자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판매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보상 받을 수 있음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644729823"/>
                  </a:ext>
                </a:extLst>
              </a:tr>
              <a:tr h="385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경험의 확장 가능성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디지털 및 물리적 세계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개인 및 공용 네트워크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개방형 및 폐쇄형 플랫폼 모두에 걸친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err="1" smtClean="0">
                          <a:latin typeface="+mn-ea"/>
                          <a:ea typeface="+mn-ea"/>
                        </a:rPr>
                        <a:t>경험이어야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함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280235067"/>
                  </a:ext>
                </a:extLst>
              </a:tr>
              <a:tr h="586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>
                          <a:latin typeface="+mn-ea"/>
                          <a:ea typeface="+mn-ea"/>
                        </a:rPr>
                        <a:t>전례없는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상호운용성을 </a:t>
                      </a:r>
                      <a:endParaRPr lang="en-US" altLang="ko-KR" sz="105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제공하는 데이터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디지털 아이템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자산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콘텐츠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디지털 자산을 여러 플랫폼에서 전송할 수 있어야 함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ex)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dirty="0" err="1" smtClean="0">
                          <a:latin typeface="+mn-ea"/>
                          <a:ea typeface="+mn-ea"/>
                        </a:rPr>
                        <a:t>Fortnite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스킨을 </a:t>
                      </a:r>
                      <a:r>
                        <a:rPr lang="en-US" altLang="ko-KR" sz="1050" dirty="0" err="1" smtClean="0">
                          <a:latin typeface="+mn-ea"/>
                          <a:ea typeface="+mn-ea"/>
                        </a:rPr>
                        <a:t>Roblox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플랫폼에 입힐 수 있는</a:t>
                      </a:r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5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즉 플랫폼에서 플랫폼으로 마찰없이 넘어다니는</a:t>
                      </a:r>
                      <a:r>
                        <a:rPr lang="en-US" altLang="ko-KR" sz="1050" baseline="0" dirty="0" smtClean="0">
                          <a:latin typeface="+mn-ea"/>
                          <a:ea typeface="+mn-ea"/>
                        </a:rPr>
                        <a:t>(hopping) 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역량을 의미함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4081481780"/>
                  </a:ext>
                </a:extLst>
              </a:tr>
              <a:tr h="514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광범위한 </a:t>
                      </a:r>
                      <a:r>
                        <a:rPr lang="ko-KR" altLang="en-US" sz="1050" b="1" dirty="0" err="1" smtClean="0">
                          <a:latin typeface="+mn-ea"/>
                          <a:ea typeface="+mn-ea"/>
                        </a:rPr>
                        <a:t>기여자들이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5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제작</a:t>
                      </a:r>
                      <a:r>
                        <a:rPr lang="en-US" altLang="ko-KR" sz="105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b="1" dirty="0" smtClean="0">
                          <a:latin typeface="+mn-ea"/>
                          <a:ea typeface="+mn-ea"/>
                        </a:rPr>
                        <a:t>운영하는 콘텐츠와 경험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 일부는 독립적인 개인일 수도 있고 또 다른 일부는 비공식적으로 조직된 그룹이나 상업적 목적에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 집중하는 거대 기업일 수 있음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405749904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5829360"/>
            <a:ext cx="120516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0" indent="0" algn="ctr">
              <a:buNone/>
            </a:pPr>
            <a:r>
              <a:rPr lang="en-US" altLang="ko-KR" sz="1200" dirty="0" smtClean="0"/>
              <a:t>&lt; </a:t>
            </a:r>
            <a:r>
              <a:rPr lang="ko-KR" altLang="en-US" sz="1200" dirty="0" err="1" smtClean="0"/>
              <a:t>메타버스를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규정하는 </a:t>
            </a:r>
            <a:r>
              <a:rPr lang="en-US" altLang="ko-KR" sz="1200" dirty="0"/>
              <a:t>7</a:t>
            </a:r>
            <a:r>
              <a:rPr lang="ko-KR" altLang="en-US" sz="1200" dirty="0"/>
              <a:t>가지 </a:t>
            </a:r>
            <a:r>
              <a:rPr lang="ko-KR" altLang="en-US" sz="1200" dirty="0" smtClean="0"/>
              <a:t>조건</a:t>
            </a:r>
            <a:r>
              <a:rPr lang="en-US" altLang="ko-KR" sz="1200" dirty="0" smtClean="0"/>
              <a:t>  &gt;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601" y="6428621"/>
            <a:ext cx="5633128" cy="419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50000"/>
              </a:lnSpc>
              <a:defRPr sz="83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출처 </a:t>
            </a:r>
            <a:r>
              <a:rPr lang="en-US" altLang="ko-KR" dirty="0"/>
              <a:t>: 1) </a:t>
            </a:r>
            <a:r>
              <a:rPr lang="en-US" altLang="ko-KR" dirty="0" smtClean="0"/>
              <a:t>Matthew </a:t>
            </a:r>
            <a:r>
              <a:rPr lang="en-US" altLang="ko-KR" dirty="0"/>
              <a:t>Ball – </a:t>
            </a:r>
            <a:r>
              <a:rPr lang="en-US" altLang="ko-KR" dirty="0">
                <a:hlinkClick r:id="rId3"/>
              </a:rPr>
              <a:t>https://www.matthewball.vc/all/themetaverse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DF6CD-E1B1-4B81-A8D2-51493703E8C0}"/>
              </a:ext>
            </a:extLst>
          </p:cNvPr>
          <p:cNvSpPr txBox="1"/>
          <p:nvPr/>
        </p:nvSpPr>
        <p:spPr>
          <a:xfrm>
            <a:off x="805509" y="1653827"/>
            <a:ext cx="10864406" cy="604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현재 시점에서 인터넷의 다음 버전으로 여겨지는 </a:t>
            </a:r>
            <a:r>
              <a:rPr lang="ko-KR" altLang="en-US" sz="1400" dirty="0" err="1"/>
              <a:t>메타버스를</a:t>
            </a:r>
            <a:r>
              <a:rPr lang="ko-KR" altLang="en-US" sz="1400" dirty="0"/>
              <a:t> 이해하기는 쉽지 않은 상황이다</a:t>
            </a:r>
            <a:r>
              <a:rPr lang="en-US" altLang="ko-KR" sz="1400" dirty="0"/>
              <a:t>. Amazon Studios</a:t>
            </a:r>
            <a:r>
              <a:rPr lang="ko-KR" altLang="en-US" sz="1400" dirty="0"/>
              <a:t>의 전략 책임자였던 </a:t>
            </a:r>
            <a:r>
              <a:rPr lang="en-US" altLang="ko-KR" sz="1400" dirty="0"/>
              <a:t>Matthew Ball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메타버스가</a:t>
            </a:r>
            <a:r>
              <a:rPr lang="ko-KR" altLang="en-US" sz="1400" dirty="0"/>
              <a:t> 가져야 할 핵심 속성 </a:t>
            </a:r>
            <a:r>
              <a:rPr lang="en-US" altLang="ko-KR" sz="1400" dirty="0"/>
              <a:t>7</a:t>
            </a:r>
            <a:r>
              <a:rPr lang="ko-KR" altLang="en-US" sz="1400" dirty="0"/>
              <a:t>가지로 이해를 돕는데 내용은 다음과 같다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62547" y="6362654"/>
            <a:ext cx="1543050" cy="486833"/>
          </a:xfrm>
        </p:spPr>
        <p:txBody>
          <a:bodyPr/>
          <a:lstStyle/>
          <a:p>
            <a:fld id="{2FD2CEFE-CD07-4633-9862-FF0E199CC21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9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3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13847</TotalTime>
  <Words>2230</Words>
  <Application>Microsoft Office PowerPoint</Application>
  <PresentationFormat>와이드스크린</PresentationFormat>
  <Paragraphs>360</Paragraphs>
  <Slides>27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함초롬바탕</vt:lpstr>
      <vt:lpstr>Calisto MT</vt:lpstr>
      <vt:lpstr>BareunDotumOTFPro 3</vt:lpstr>
      <vt:lpstr>Arial</vt:lpstr>
      <vt:lpstr>Calibri Light</vt:lpstr>
      <vt:lpstr>한컴 고딕</vt:lpstr>
      <vt:lpstr>맑은 고딕</vt:lpstr>
      <vt:lpstr>Calibri</vt:lpstr>
      <vt:lpstr>KoPubWorld돋움체 Bold</vt:lpstr>
      <vt:lpstr>HY신명조</vt:lpstr>
      <vt:lpstr>Wingdings</vt:lpstr>
      <vt:lpstr>Office 테마</vt:lpstr>
      <vt:lpstr>PowerPoint 프레젠테이션</vt:lpstr>
      <vt:lpstr>PowerPoint 프레젠테이션</vt:lpstr>
      <vt:lpstr>PowerPoint 프레젠테이션</vt:lpstr>
      <vt:lpstr>Intro</vt:lpstr>
      <vt:lpstr>Intro</vt:lpstr>
      <vt:lpstr>Intro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woori</cp:lastModifiedBy>
  <cp:revision>429</cp:revision>
  <cp:lastPrinted>2021-07-20T04:29:20Z</cp:lastPrinted>
  <dcterms:created xsi:type="dcterms:W3CDTF">2016-06-24T06:15:59Z</dcterms:created>
  <dcterms:modified xsi:type="dcterms:W3CDTF">2022-03-30T01:37:31Z</dcterms:modified>
</cp:coreProperties>
</file>